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763" r:id="rId2"/>
    <p:sldId id="764" r:id="rId3"/>
    <p:sldId id="789" r:id="rId4"/>
    <p:sldId id="696" r:id="rId5"/>
    <p:sldId id="682" r:id="rId6"/>
    <p:sldId id="684" r:id="rId7"/>
    <p:sldId id="688" r:id="rId8"/>
    <p:sldId id="680" r:id="rId9"/>
    <p:sldId id="687" r:id="rId10"/>
    <p:sldId id="790" r:id="rId11"/>
    <p:sldId id="681" r:id="rId12"/>
    <p:sldId id="791" r:id="rId13"/>
    <p:sldId id="792" r:id="rId14"/>
    <p:sldId id="793" r:id="rId15"/>
    <p:sldId id="690" r:id="rId16"/>
    <p:sldId id="744" r:id="rId17"/>
    <p:sldId id="747" r:id="rId18"/>
    <p:sldId id="722" r:id="rId19"/>
    <p:sldId id="765" r:id="rId20"/>
    <p:sldId id="7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91AC"/>
    <a:srgbClr val="E9B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22"/>
    <p:restoredTop sz="88844"/>
  </p:normalViewPr>
  <p:slideViewPr>
    <p:cSldViewPr snapToGrid="0" snapToObjects="1">
      <p:cViewPr varScale="1">
        <p:scale>
          <a:sx n="98" d="100"/>
          <a:sy n="98" d="100"/>
        </p:scale>
        <p:origin x="13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3.png>
</file>

<file path=ppt/media/image14.png>
</file>

<file path=ppt/media/image17.png>
</file>

<file path=ppt/media/image20.png>
</file>

<file path=ppt/media/image22.png>
</file>

<file path=ppt/media/image23.png>
</file>

<file path=ppt/media/image36.png>
</file>

<file path=ppt/media/image42.png>
</file>

<file path=ppt/media/image5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46E7A-9CE9-9243-9391-67F0C6DFAD4A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7F479-0A09-2047-B3CA-9C6A186C1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99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35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339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87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18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20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331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87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32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8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2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47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93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16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64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25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15A0-059B-4E41-B4A9-6561F810A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D18C5-7C90-0F47-B7DA-CCA41A72D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C3E33-2972-E744-9A88-EA5B9847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082BD-0C8E-C745-9D07-1C332AF2B1E9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67BD-A290-2F42-B6AE-317E816E6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D5EF4-73C0-8F4E-80B7-E6DAB79DD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8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DAFD-4A66-7045-BDE2-8137BECD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CA8A6-D76C-CD4D-B229-D31C1645F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72EF7-6F21-3E44-A1DF-E274CBC67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44C60-AB59-A04F-8D47-C5F5A0C64B01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3FC54-ACDC-BD41-A12E-DC06484B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81378-F461-594D-B270-32EAB494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C39B1A-40A6-BF49-BF26-0781F92AD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72AB4F-138E-174B-B93B-6E7D58B4F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515-9478-1248-A617-6CFC8FB06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2A08-F136-774B-87B4-E98F40ABAEB3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ACF8B-F880-154C-BAC2-B22819BA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C65E7-E14C-3649-9BDF-D793B65C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1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D94D-B157-D548-A69A-1B5FB0DA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8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BDDE-0CF6-9149-89C8-D6E1803B2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D83-EBCA-B542-AE0E-A5F3EDA5F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D5FA-1E0A-974F-9459-08CB94A234E1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471AF-6103-7D40-AEFE-9E402A39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E4304-F5E7-0F41-96C9-88B8E8EC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05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5D6C-91C6-5949-B11A-70A9FC756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B0F18-61EC-BF4E-BE49-44426C71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3B9C0-3ED8-2B4F-B8F8-65B3CB1B1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569-BA2B-9D4B-968A-94DC693A8824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DC9C8-4EB3-8B4E-8C97-3103045B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F7641-3650-534A-84CB-2D6658AD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8F20-543E-4549-A84B-D40A5DB1E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9456-F0C6-9649-864B-59800AE68A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EBFE7-64AC-7149-AD6D-6D96D1F2A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5FBA8-5FA3-2148-9CCB-924130DF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B838-78B0-BB4F-A261-F5F4BDBFA22E}" type="datetime1">
              <a:rPr lang="en-GB" smtClean="0"/>
              <a:t>25/11/2022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19548-077A-A947-AC20-051FE4CB6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8CF7E-35A9-BC4B-8F76-40C46EF96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5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D3860-A765-8741-8270-2F621C52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636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C0D88-216A-AB42-AF03-92ADA12AA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D07D4-1462-7F45-B368-E77C0DCE4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B25AAE-8D85-E34D-AEB9-F26A3578F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036FC2-AE9D-6442-AC16-5AE969C34E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7F78C-4C6E-EA4C-B3FE-6DB157C6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6FD0-5877-E848-AE49-D3AB4780BD92}" type="datetime1">
              <a:rPr lang="en-GB" smtClean="0"/>
              <a:t>25/11/2022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8D327-55A1-F746-B21E-55D5963F3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C7B190-A2F0-8448-8DBC-076F53411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7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7DE4-D7DC-3A48-8CB9-5F871119D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8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130F5-4D9F-654A-9BE5-2D1308AD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903FC-4093-2747-B9FB-67FA1DB1D2E3}" type="datetime1">
              <a:rPr lang="en-GB" smtClean="0"/>
              <a:t>25/11/2022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CA2BA1-A092-2742-98ED-B486F99B8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476E2-33FF-7A4A-8554-28D9A409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92083-247A-A749-B49C-D1722593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045C3-FFAE-0149-B7A1-E201222D9BE8}" type="datetime1">
              <a:rPr lang="en-GB" smtClean="0"/>
              <a:t>25/11/2022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F15AAC-4EAA-7D45-AF6A-76690634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53F44-189E-0D45-A8EC-B8D12B48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4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C61F0-659C-8144-BA55-9DB3D000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E1C73-2C12-3A40-8D9D-9056D301F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CF052-C922-C846-A577-55B58FDBB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91BB1-B495-DB42-B7D9-BDFD8616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E9B9-5EAA-E84E-A2CE-DD4A2DDCC087}" type="datetime1">
              <a:rPr lang="en-GB" smtClean="0"/>
              <a:t>25/11/2022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4236C-C598-C741-9D37-C3A583C60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911E0-488A-AB49-8464-B7B2F5EEE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6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3F49-8AAB-D441-8F8A-E2A99C86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5422EA-EFA5-0B45-A767-4710426AC2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A9D4A-0EAC-904A-8AA5-960C4981B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D68E8-C4E7-3C4E-9421-0B4E420C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6CF72-A31A-3946-A8E4-D9966D149389}" type="datetime1">
              <a:rPr lang="en-GB" smtClean="0"/>
              <a:t>25/11/2022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746F5-E9AA-8046-B284-CCD16FF4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928F1-D51D-1F4F-A8F9-D44C8990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3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6A84E-06BD-254D-BF6A-5313DCB69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4F5D0-CDEE-6A49-8700-10476D9F6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F641-9256-884D-A945-A04A3F3A8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CB96E-C5A9-1142-AD19-DD3F6F5B856A}" type="datetime1">
              <a:rPr lang="en-GB" smtClean="0"/>
              <a:t>25/11/2022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CBDFF-D4AA-E846-A02B-9C441D2B0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69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7659F-0902-9C4E-9247-9BEB46FB6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7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.emf"/><Relationship Id="rId18" Type="http://schemas.openxmlformats.org/officeDocument/2006/relationships/image" Target="../media/image7.emf"/><Relationship Id="rId3" Type="http://schemas.openxmlformats.org/officeDocument/2006/relationships/hyperlink" Target="https://medium.com/vitrox-publication/generative-modeling-with-variational-auto-encoder-vae-fc449be9890e" TargetMode="External"/><Relationship Id="rId21" Type="http://schemas.openxmlformats.org/officeDocument/2006/relationships/image" Target="../media/image40.emf"/><Relationship Id="rId7" Type="http://schemas.openxmlformats.org/officeDocument/2006/relationships/image" Target="../media/image26.emf"/><Relationship Id="rId12" Type="http://schemas.openxmlformats.org/officeDocument/2006/relationships/image" Target="../media/image38.emf"/><Relationship Id="rId17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5.emf"/><Relationship Id="rId2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11" Type="http://schemas.openxmlformats.org/officeDocument/2006/relationships/image" Target="../media/image37.emf"/><Relationship Id="rId5" Type="http://schemas.openxmlformats.org/officeDocument/2006/relationships/image" Target="../media/image25.emf"/><Relationship Id="rId15" Type="http://schemas.openxmlformats.org/officeDocument/2006/relationships/image" Target="../media/image4.emf"/><Relationship Id="rId10" Type="http://schemas.microsoft.com/office/2007/relationships/hdphoto" Target="../media/hdphoto1.wdp"/><Relationship Id="rId19" Type="http://schemas.openxmlformats.org/officeDocument/2006/relationships/image" Target="../media/image8.emf"/><Relationship Id="rId4" Type="http://schemas.openxmlformats.org/officeDocument/2006/relationships/image" Target="../media/image23.png"/><Relationship Id="rId9" Type="http://schemas.microsoft.com/office/2007/relationships/hdphoto" Target="../media/hdphoto3.wdp"/><Relationship Id="rId14" Type="http://schemas.openxmlformats.org/officeDocument/2006/relationships/image" Target="../media/image3.emf"/><Relationship Id="rId22" Type="http://schemas.openxmlformats.org/officeDocument/2006/relationships/image" Target="../media/image4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png"/><Relationship Id="rId4" Type="http://schemas.openxmlformats.org/officeDocument/2006/relationships/image" Target="../media/image2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4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png"/><Relationship Id="rId4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hyperlink" Target="https://www.compthree.com/blog/autoencoder/" TargetMode="External"/><Relationship Id="rId3" Type="http://schemas.openxmlformats.org/officeDocument/2006/relationships/image" Target="../media/image22.png"/><Relationship Id="rId7" Type="http://schemas.openxmlformats.org/officeDocument/2006/relationships/image" Target="../media/image45.emf"/><Relationship Id="rId12" Type="http://schemas.openxmlformats.org/officeDocument/2006/relationships/image" Target="../media/image4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5" Type="http://schemas.openxmlformats.org/officeDocument/2006/relationships/image" Target="../media/image42.png"/><Relationship Id="rId10" Type="http://schemas.openxmlformats.org/officeDocument/2006/relationships/image" Target="../media/image47.emf"/><Relationship Id="rId4" Type="http://schemas.openxmlformats.org/officeDocument/2006/relationships/image" Target="../media/image24.emf"/><Relationship Id="rId9" Type="http://schemas.openxmlformats.org/officeDocument/2006/relationships/image" Target="../media/image4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13" Type="http://schemas.openxmlformats.org/officeDocument/2006/relationships/image" Target="../media/image44.emf"/><Relationship Id="rId3" Type="http://schemas.openxmlformats.org/officeDocument/2006/relationships/image" Target="../media/image22.png"/><Relationship Id="rId7" Type="http://schemas.openxmlformats.org/officeDocument/2006/relationships/image" Target="../media/image50.emf"/><Relationship Id="rId12" Type="http://schemas.openxmlformats.org/officeDocument/2006/relationships/image" Target="../media/image46.emf"/><Relationship Id="rId17" Type="http://schemas.openxmlformats.org/officeDocument/2006/relationships/hyperlink" Target="https://www.compthree.com/blog/autoencoder/" TargetMode="External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11" Type="http://schemas.openxmlformats.org/officeDocument/2006/relationships/image" Target="../media/image53.emf"/><Relationship Id="rId5" Type="http://schemas.openxmlformats.org/officeDocument/2006/relationships/image" Target="../media/image42.png"/><Relationship Id="rId15" Type="http://schemas.openxmlformats.org/officeDocument/2006/relationships/image" Target="../media/image48.emf"/><Relationship Id="rId10" Type="http://schemas.openxmlformats.org/officeDocument/2006/relationships/image" Target="../media/image45.emf"/><Relationship Id="rId4" Type="http://schemas.openxmlformats.org/officeDocument/2006/relationships/image" Target="../media/image24.emf"/><Relationship Id="rId9" Type="http://schemas.openxmlformats.org/officeDocument/2006/relationships/image" Target="../media/image52.emf"/><Relationship Id="rId14" Type="http://schemas.openxmlformats.org/officeDocument/2006/relationships/image" Target="../media/image4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3.emf"/><Relationship Id="rId18" Type="http://schemas.openxmlformats.org/officeDocument/2006/relationships/image" Target="../media/image8.emf"/><Relationship Id="rId3" Type="http://schemas.openxmlformats.org/officeDocument/2006/relationships/image" Target="../media/image22.png"/><Relationship Id="rId7" Type="http://schemas.openxmlformats.org/officeDocument/2006/relationships/image" Target="../media/image11.emf"/><Relationship Id="rId12" Type="http://schemas.openxmlformats.org/officeDocument/2006/relationships/image" Target="../media/image2.emf"/><Relationship Id="rId17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6.emf"/><Relationship Id="rId20" Type="http://schemas.microsoft.com/office/2007/relationships/hdphoto" Target="../media/hdphoto2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6.emf"/><Relationship Id="rId5" Type="http://schemas.microsoft.com/office/2007/relationships/hdphoto" Target="../media/hdphoto3.wdp"/><Relationship Id="rId15" Type="http://schemas.openxmlformats.org/officeDocument/2006/relationships/image" Target="../media/image5.emf"/><Relationship Id="rId10" Type="http://schemas.openxmlformats.org/officeDocument/2006/relationships/image" Target="../media/image54.emf"/><Relationship Id="rId19" Type="http://schemas.openxmlformats.org/officeDocument/2006/relationships/image" Target="../media/image55.emf"/><Relationship Id="rId4" Type="http://schemas.openxmlformats.org/officeDocument/2006/relationships/image" Target="../media/image14.png"/><Relationship Id="rId9" Type="http://schemas.openxmlformats.org/officeDocument/2006/relationships/image" Target="../media/image12.emf"/><Relationship Id="rId14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6.emf"/><Relationship Id="rId3" Type="http://schemas.openxmlformats.org/officeDocument/2006/relationships/image" Target="../media/image22.png"/><Relationship Id="rId7" Type="http://schemas.openxmlformats.org/officeDocument/2006/relationships/image" Target="../media/image3.emf"/><Relationship Id="rId12" Type="http://schemas.openxmlformats.org/officeDocument/2006/relationships/image" Target="../media/image8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11" Type="http://schemas.openxmlformats.org/officeDocument/2006/relationships/image" Target="../media/image7.emf"/><Relationship Id="rId5" Type="http://schemas.openxmlformats.org/officeDocument/2006/relationships/image" Target="../media/image54.emf"/><Relationship Id="rId15" Type="http://schemas.openxmlformats.org/officeDocument/2006/relationships/image" Target="../media/image57.emf"/><Relationship Id="rId10" Type="http://schemas.openxmlformats.org/officeDocument/2006/relationships/image" Target="../media/image6.emf"/><Relationship Id="rId4" Type="http://schemas.openxmlformats.org/officeDocument/2006/relationships/image" Target="../media/image10.png"/><Relationship Id="rId9" Type="http://schemas.openxmlformats.org/officeDocument/2006/relationships/image" Target="../media/image5.emf"/><Relationship Id="rId1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microsoft.com/office/2007/relationships/hdphoto" Target="../media/hdphoto1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5" Type="http://schemas.openxmlformats.org/officeDocument/2006/relationships/image" Target="../media/image13.png"/><Relationship Id="rId10" Type="http://schemas.openxmlformats.org/officeDocument/2006/relationships/image" Target="../media/image8.emf"/><Relationship Id="rId19" Type="http://schemas.openxmlformats.org/officeDocument/2006/relationships/image" Target="../media/image15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3.emf"/><Relationship Id="rId12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11" Type="http://schemas.openxmlformats.org/officeDocument/2006/relationships/image" Target="../media/image7.emf"/><Relationship Id="rId5" Type="http://schemas.microsoft.com/office/2007/relationships/hdphoto" Target="../media/hdphoto1.wdp"/><Relationship Id="rId15" Type="http://schemas.openxmlformats.org/officeDocument/2006/relationships/image" Target="../media/image11.emf"/><Relationship Id="rId10" Type="http://schemas.openxmlformats.org/officeDocument/2006/relationships/image" Target="../media/image6.emf"/><Relationship Id="rId4" Type="http://schemas.openxmlformats.org/officeDocument/2006/relationships/image" Target="../media/image14.png"/><Relationship Id="rId9" Type="http://schemas.openxmlformats.org/officeDocument/2006/relationships/image" Target="../media/image5.emf"/><Relationship Id="rId1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hyperlink" Target="https://blog.fastforwardlabs.com/2016/08/12/introducing-variational-autoencoders-in-prose-and-code.html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8.emf"/><Relationship Id="rId7" Type="http://schemas.openxmlformats.org/officeDocument/2006/relationships/hyperlink" Target="https://blog.fastforwardlabs.com/2016/08/12/introducing-variational-autoencoders-in-prose-and-code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image" Target="../media/image32.emf"/><Relationship Id="rId3" Type="http://schemas.openxmlformats.org/officeDocument/2006/relationships/image" Target="../media/image22.png"/><Relationship Id="rId7" Type="http://schemas.openxmlformats.org/officeDocument/2006/relationships/image" Target="../media/image26.emf"/><Relationship Id="rId12" Type="http://schemas.openxmlformats.org/officeDocument/2006/relationships/image" Target="../media/image31.emf"/><Relationship Id="rId17" Type="http://schemas.openxmlformats.org/officeDocument/2006/relationships/image" Target="../media/image35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11" Type="http://schemas.openxmlformats.org/officeDocument/2006/relationships/image" Target="../media/image30.emf"/><Relationship Id="rId5" Type="http://schemas.openxmlformats.org/officeDocument/2006/relationships/image" Target="../media/image24.emf"/><Relationship Id="rId15" Type="http://schemas.openxmlformats.org/officeDocument/2006/relationships/image" Target="../media/image33.emf"/><Relationship Id="rId10" Type="http://schemas.openxmlformats.org/officeDocument/2006/relationships/image" Target="../media/image29.emf"/><Relationship Id="rId4" Type="http://schemas.openxmlformats.org/officeDocument/2006/relationships/image" Target="../media/image23.png"/><Relationship Id="rId9" Type="http://schemas.openxmlformats.org/officeDocument/2006/relationships/image" Target="../media/image28.emf"/><Relationship Id="rId14" Type="http://schemas.openxmlformats.org/officeDocument/2006/relationships/hyperlink" Target="https://medium.com/vitrox-publication/generative-modeling-with-variational-auto-encoder-vae-fc449be9890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.emf"/><Relationship Id="rId18" Type="http://schemas.openxmlformats.org/officeDocument/2006/relationships/image" Target="../media/image7.emf"/><Relationship Id="rId3" Type="http://schemas.openxmlformats.org/officeDocument/2006/relationships/hyperlink" Target="https://medium.com/vitrox-publication/generative-modeling-with-variational-auto-encoder-vae-fc449be9890e" TargetMode="External"/><Relationship Id="rId21" Type="http://schemas.openxmlformats.org/officeDocument/2006/relationships/image" Target="../media/image40.emf"/><Relationship Id="rId7" Type="http://schemas.openxmlformats.org/officeDocument/2006/relationships/image" Target="../media/image26.emf"/><Relationship Id="rId12" Type="http://schemas.openxmlformats.org/officeDocument/2006/relationships/image" Target="../media/image38.emf"/><Relationship Id="rId17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.emf"/><Relationship Id="rId2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11" Type="http://schemas.openxmlformats.org/officeDocument/2006/relationships/image" Target="../media/image37.emf"/><Relationship Id="rId5" Type="http://schemas.openxmlformats.org/officeDocument/2006/relationships/image" Target="../media/image25.emf"/><Relationship Id="rId15" Type="http://schemas.openxmlformats.org/officeDocument/2006/relationships/image" Target="../media/image4.emf"/><Relationship Id="rId10" Type="http://schemas.microsoft.com/office/2007/relationships/hdphoto" Target="../media/hdphoto1.wdp"/><Relationship Id="rId19" Type="http://schemas.openxmlformats.org/officeDocument/2006/relationships/image" Target="../media/image8.emf"/><Relationship Id="rId4" Type="http://schemas.openxmlformats.org/officeDocument/2006/relationships/image" Target="../media/image23.png"/><Relationship Id="rId9" Type="http://schemas.microsoft.com/office/2007/relationships/hdphoto" Target="../media/hdphoto3.wdp"/><Relationship Id="rId14" Type="http://schemas.openxmlformats.org/officeDocument/2006/relationships/image" Target="../media/image3.emf"/><Relationship Id="rId22" Type="http://schemas.openxmlformats.org/officeDocument/2006/relationships/image" Target="../media/image4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BF03-94AB-124D-A10F-93AC91A46F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Variational Auto-Encoders</a:t>
            </a:r>
            <a:br>
              <a:rPr lang="en-US" dirty="0"/>
            </a:br>
            <a:r>
              <a:rPr lang="en-US" dirty="0"/>
              <a:t>(Part 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22D8A-523E-3F48-BE9F-A197F45F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E1675-6C88-F44A-9D28-0314936C5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5C2941C-8ADB-C46B-6E62-A9F1D0F63F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680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Interpolation with a VAE gives “</a:t>
            </a:r>
            <a:r>
              <a:rPr lang="en-US" sz="3600" b="1" dirty="0"/>
              <a:t>smoothly” </a:t>
            </a:r>
            <a:r>
              <a:rPr lang="en-US" sz="3600" dirty="0"/>
              <a:t>changing output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7DDAE8-2C16-8442-A2C4-B1DD928F07EF}"/>
              </a:ext>
            </a:extLst>
          </p:cNvPr>
          <p:cNvSpPr txBox="1"/>
          <p:nvPr/>
        </p:nvSpPr>
        <p:spPr>
          <a:xfrm>
            <a:off x="467940" y="5251756"/>
            <a:ext cx="11480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Smoothness</a:t>
            </a:r>
            <a:r>
              <a:rPr lang="en-US" sz="1600" dirty="0"/>
              <a:t>: No </a:t>
            </a:r>
            <a:r>
              <a:rPr lang="en-US" sz="1600" i="1" dirty="0"/>
              <a:t>sudden</a:t>
            </a:r>
            <a:r>
              <a:rPr lang="en-US" sz="1600" dirty="0"/>
              <a:t> changes between 2 nearby z values. Thanks to training with Gaussian distribution p</a:t>
            </a:r>
            <a:r>
              <a:rPr lang="el-GR" sz="1600" baseline="-25000" dirty="0"/>
              <a:t>φ</a:t>
            </a:r>
            <a:r>
              <a:rPr lang="en-US" sz="1600" dirty="0"/>
              <a:t>(</a:t>
            </a:r>
            <a:r>
              <a:rPr lang="en-US" sz="1600" dirty="0" err="1"/>
              <a:t>y|z</a:t>
            </a:r>
            <a:r>
              <a:rPr lang="en-US" sz="1600" dirty="0"/>
              <a:t>) for encoding. In VAE, values of z between 2 training datapoints are associated with probability p</a:t>
            </a:r>
            <a:r>
              <a:rPr lang="el-GR" sz="1600" baseline="-25000" dirty="0"/>
              <a:t>φ</a:t>
            </a:r>
            <a:r>
              <a:rPr lang="en-US" sz="1600" dirty="0"/>
              <a:t>(z|x</a:t>
            </a:r>
            <a:r>
              <a:rPr lang="en-US" sz="1600" baseline="-25000" dirty="0"/>
              <a:t>1</a:t>
            </a:r>
            <a:r>
              <a:rPr lang="en-US" sz="1600" dirty="0"/>
              <a:t>) code of one training image x</a:t>
            </a:r>
            <a:r>
              <a:rPr lang="en-US" sz="1600" baseline="-25000" dirty="0"/>
              <a:t>1</a:t>
            </a:r>
            <a:r>
              <a:rPr lang="en-US" sz="1600" dirty="0"/>
              <a:t>, and probability p(z|x</a:t>
            </a:r>
            <a:r>
              <a:rPr lang="en-US" sz="1400" baseline="-25000" dirty="0"/>
              <a:t>2</a:t>
            </a:r>
            <a:r>
              <a:rPr lang="en-US" sz="1600" dirty="0"/>
              <a:t>) code of another training image x</a:t>
            </a:r>
            <a:r>
              <a:rPr lang="en-US" sz="1600" baseline="-25000" dirty="0"/>
              <a:t>2</a:t>
            </a:r>
            <a:r>
              <a:rPr lang="en-US" sz="1600" dirty="0"/>
              <a:t>, where the 2 Gaussians predicted by encoder overlap. Therefore, decoding such intermediate values z leads to an image that has characteristics of both images that their p(</a:t>
            </a:r>
            <a:r>
              <a:rPr lang="en-US" sz="1600" dirty="0" err="1"/>
              <a:t>z|x</a:t>
            </a:r>
            <a:r>
              <a:rPr lang="en-US" sz="1600" dirty="0"/>
              <a:t>) overlap at that value of z. As we move in space of Z, Gaussians p(</a:t>
            </a:r>
            <a:r>
              <a:rPr lang="en-US" sz="1600" dirty="0" err="1"/>
              <a:t>z|x</a:t>
            </a:r>
            <a:r>
              <a:rPr lang="en-US" sz="1600" dirty="0"/>
              <a:t>) vary smoothly, and so characteristics in decoded images will vary smoothly.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A9A993-E108-4349-BF8C-CB2C0259879D}"/>
              </a:ext>
            </a:extLst>
          </p:cNvPr>
          <p:cNvSpPr txBox="1"/>
          <p:nvPr/>
        </p:nvSpPr>
        <p:spPr>
          <a:xfrm>
            <a:off x="9982200" y="4483083"/>
            <a:ext cx="21662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from: Fathy Rashad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BE69E8E-015F-1D47-96C9-5B57AD52DC4A}"/>
              </a:ext>
            </a:extLst>
          </p:cNvPr>
          <p:cNvGrpSpPr/>
          <p:nvPr/>
        </p:nvGrpSpPr>
        <p:grpSpPr>
          <a:xfrm>
            <a:off x="7348631" y="1585988"/>
            <a:ext cx="4664934" cy="2917606"/>
            <a:chOff x="6870014" y="1244656"/>
            <a:chExt cx="4664934" cy="2917606"/>
          </a:xfrm>
        </p:grpSpPr>
        <p:pic>
          <p:nvPicPr>
            <p:cNvPr id="7" name="Picture 6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1F923508-170E-6F42-831A-C67D9C0DCE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64" r="13013"/>
            <a:stretch/>
          </p:blipFill>
          <p:spPr>
            <a:xfrm>
              <a:off x="7755700" y="1259360"/>
              <a:ext cx="2883444" cy="2898045"/>
            </a:xfrm>
            <a:prstGeom prst="rect">
              <a:avLst/>
            </a:prstGeom>
          </p:spPr>
        </p:pic>
        <p:pic>
          <p:nvPicPr>
            <p:cNvPr id="40" name="Picture 39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944147D7-5CF4-1440-B498-30D9336316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03" t="-438" r="87500" b="83196"/>
            <a:stretch/>
          </p:blipFill>
          <p:spPr>
            <a:xfrm>
              <a:off x="7262762" y="1244656"/>
              <a:ext cx="447273" cy="503095"/>
            </a:xfrm>
            <a:prstGeom prst="rect">
              <a:avLst/>
            </a:prstGeom>
          </p:spPr>
        </p:pic>
        <p:pic>
          <p:nvPicPr>
            <p:cNvPr id="41" name="Picture 40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C520DE1A-30BF-5E42-BE44-955B60B9F3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503" b="82758"/>
            <a:stretch/>
          </p:blipFill>
          <p:spPr>
            <a:xfrm>
              <a:off x="10705627" y="1254170"/>
              <a:ext cx="446671" cy="502417"/>
            </a:xfrm>
            <a:prstGeom prst="rect">
              <a:avLst/>
            </a:prstGeom>
          </p:spPr>
        </p:pic>
        <p:pic>
          <p:nvPicPr>
            <p:cNvPr id="42" name="Picture 41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99D60D3B-7CEF-F24A-9EE1-E71E7BC2B1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2" t="82927" r="88361" b="-169"/>
            <a:stretch/>
          </p:blipFill>
          <p:spPr>
            <a:xfrm>
              <a:off x="7252718" y="3664430"/>
              <a:ext cx="442594" cy="497832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DF06E3E-55C6-0F45-91D0-2A0453BF5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199476" y="1404986"/>
              <a:ext cx="335472" cy="21707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BE2AC29-B7C3-054E-A013-1CB4DAA1E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0014" y="1360260"/>
              <a:ext cx="345374" cy="230249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CA5145C6-3301-3745-A45F-CDA997A98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94545" y="3810065"/>
              <a:ext cx="311978" cy="211044"/>
            </a:xfrm>
            <a:prstGeom prst="rect">
              <a:avLst/>
            </a:prstGeom>
          </p:spPr>
        </p:pic>
      </p:grpSp>
      <p:pic>
        <p:nvPicPr>
          <p:cNvPr id="39" name="Picture 38" descr="Chart&#10;&#10;Description automatically generated">
            <a:extLst>
              <a:ext uri="{FF2B5EF4-FFF2-40B4-BE49-F238E27FC236}">
                <a16:creationId xmlns:a16="http://schemas.microsoft.com/office/drawing/2014/main" id="{4D32A75F-E01C-E442-BBE4-EA1617FD540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4309262" y="2266656"/>
            <a:ext cx="2428183" cy="659071"/>
          </a:xfrm>
          <a:prstGeom prst="rect">
            <a:avLst/>
          </a:prstGeom>
        </p:spPr>
      </p:pic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8B6E8679-AECD-8643-90BD-8751C5626A0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63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3655544" y="2005556"/>
            <a:ext cx="1034452" cy="1608496"/>
          </a:xfrm>
          <a:prstGeom prst="rect">
            <a:avLst/>
          </a:prstGeom>
          <a:ln w="57150">
            <a:noFill/>
          </a:ln>
        </p:spPr>
      </p:pic>
      <p:sp>
        <p:nvSpPr>
          <p:cNvPr id="45" name="Right Arrow 44">
            <a:extLst>
              <a:ext uri="{FF2B5EF4-FFF2-40B4-BE49-F238E27FC236}">
                <a16:creationId xmlns:a16="http://schemas.microsoft.com/office/drawing/2014/main" id="{8FF65143-27F3-0C44-BC27-90BFE69C04AC}"/>
              </a:ext>
            </a:extLst>
          </p:cNvPr>
          <p:cNvSpPr/>
          <p:nvPr/>
        </p:nvSpPr>
        <p:spPr>
          <a:xfrm>
            <a:off x="1028794" y="2247916"/>
            <a:ext cx="156761" cy="26002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9C62EC92-6425-4945-8DE7-D596877B2BAF}"/>
              </a:ext>
            </a:extLst>
          </p:cNvPr>
          <p:cNvSpPr/>
          <p:nvPr/>
        </p:nvSpPr>
        <p:spPr>
          <a:xfrm>
            <a:off x="3235120" y="2657336"/>
            <a:ext cx="211503" cy="55014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46">
            <a:extLst>
              <a:ext uri="{FF2B5EF4-FFF2-40B4-BE49-F238E27FC236}">
                <a16:creationId xmlns:a16="http://schemas.microsoft.com/office/drawing/2014/main" id="{7F09E630-2A5F-C046-B6E0-8F768D3D5463}"/>
              </a:ext>
            </a:extLst>
          </p:cNvPr>
          <p:cNvSpPr/>
          <p:nvPr/>
        </p:nvSpPr>
        <p:spPr>
          <a:xfrm>
            <a:off x="1014870" y="2835640"/>
            <a:ext cx="156761" cy="26002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0D9E2CEB-671B-3C4E-AF55-3C28FAA4AC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13928" y="1765357"/>
            <a:ext cx="687719" cy="20258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8FA2E51-03CB-274F-AD0E-A56F83AB07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72705" y="2858976"/>
            <a:ext cx="772803" cy="227647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BFAA4A6-1CBB-2141-BC5D-529D36956628}"/>
              </a:ext>
            </a:extLst>
          </p:cNvPr>
          <p:cNvGrpSpPr/>
          <p:nvPr/>
        </p:nvGrpSpPr>
        <p:grpSpPr>
          <a:xfrm>
            <a:off x="1333037" y="2207334"/>
            <a:ext cx="1896432" cy="1446112"/>
            <a:chOff x="1067861" y="1577304"/>
            <a:chExt cx="2722653" cy="20761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F6AC9E-721E-384B-AC2E-5E38371EF655}"/>
                </a:ext>
              </a:extLst>
            </p:cNvPr>
            <p:cNvGrpSpPr/>
            <p:nvPr/>
          </p:nvGrpSpPr>
          <p:grpSpPr>
            <a:xfrm>
              <a:off x="1067861" y="1577304"/>
              <a:ext cx="2521910" cy="2076142"/>
              <a:chOff x="1067861" y="1577304"/>
              <a:chExt cx="2521910" cy="2076142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AE8FE464-5D30-DF4B-8F5F-117A1E51EB81}"/>
                  </a:ext>
                </a:extLst>
              </p:cNvPr>
              <p:cNvGrpSpPr/>
              <p:nvPr/>
            </p:nvGrpSpPr>
            <p:grpSpPr>
              <a:xfrm>
                <a:off x="1067861" y="1625361"/>
                <a:ext cx="2521910" cy="2028085"/>
                <a:chOff x="1484940" y="959424"/>
                <a:chExt cx="2521910" cy="2028085"/>
              </a:xfrm>
            </p:grpSpPr>
            <p:sp>
              <p:nvSpPr>
                <p:cNvPr id="67" name="Rounded Rectangle 66">
                  <a:extLst>
                    <a:ext uri="{FF2B5EF4-FFF2-40B4-BE49-F238E27FC236}">
                      <a16:creationId xmlns:a16="http://schemas.microsoft.com/office/drawing/2014/main" id="{430685D7-E342-C94F-AC08-84094497659A}"/>
                    </a:ext>
                  </a:extLst>
                </p:cNvPr>
                <p:cNvSpPr/>
                <p:nvPr/>
              </p:nvSpPr>
              <p:spPr>
                <a:xfrm>
                  <a:off x="3048001" y="1459523"/>
                  <a:ext cx="473541" cy="1272809"/>
                </a:xfrm>
                <a:prstGeom prst="roundRect">
                  <a:avLst/>
                </a:prstGeom>
                <a:noFill/>
                <a:ln w="2540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08A416A7-FD7F-034E-8067-2C0A2EA4EB7D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1430509" cy="1301256"/>
                  <a:chOff x="2561789" y="1368447"/>
                  <a:chExt cx="1430509" cy="1301256"/>
                </a:xfrm>
              </p:grpSpPr>
              <p:sp>
                <p:nvSpPr>
                  <p:cNvPr id="119" name="Oval 118">
                    <a:extLst>
                      <a:ext uri="{FF2B5EF4-FFF2-40B4-BE49-F238E27FC236}">
                        <a16:creationId xmlns:a16="http://schemas.microsoft.com/office/drawing/2014/main" id="{4B3BDC87-2D66-B745-B967-4670D774E4B2}"/>
                      </a:ext>
                    </a:extLst>
                  </p:cNvPr>
                  <p:cNvSpPr/>
                  <p:nvPr/>
                </p:nvSpPr>
                <p:spPr>
                  <a:xfrm>
                    <a:off x="3597814" y="1526028"/>
                    <a:ext cx="394484" cy="394484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120" name="Straight Arrow Connector 119">
                    <a:extLst>
                      <a:ext uri="{FF2B5EF4-FFF2-40B4-BE49-F238E27FC236}">
                        <a16:creationId xmlns:a16="http://schemas.microsoft.com/office/drawing/2014/main" id="{98AFD6B9-BD80-0B46-A3FC-D85F2DC0A97C}"/>
                      </a:ext>
                    </a:extLst>
                  </p:cNvPr>
                  <p:cNvCxnSpPr>
                    <a:cxnSpLocks/>
                    <a:stCxn id="108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94643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Arrow Connector 120">
                    <a:extLst>
                      <a:ext uri="{FF2B5EF4-FFF2-40B4-BE49-F238E27FC236}">
                        <a16:creationId xmlns:a16="http://schemas.microsoft.com/office/drawing/2014/main" id="{E6239703-1BD4-6845-AE61-F1FA9BFE337D}"/>
                      </a:ext>
                    </a:extLst>
                  </p:cNvPr>
                  <p:cNvCxnSpPr>
                    <a:cxnSpLocks/>
                    <a:stCxn id="107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51268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Straight Arrow Connector 121">
                    <a:extLst>
                      <a:ext uri="{FF2B5EF4-FFF2-40B4-BE49-F238E27FC236}">
                        <a16:creationId xmlns:a16="http://schemas.microsoft.com/office/drawing/2014/main" id="{82B16215-764B-A142-A060-070D104BFEC4}"/>
                      </a:ext>
                    </a:extLst>
                  </p:cNvPr>
                  <p:cNvCxnSpPr>
                    <a:cxnSpLocks/>
                    <a:stCxn id="106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7892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Straight Arrow Connector 122">
                    <a:extLst>
                      <a:ext uri="{FF2B5EF4-FFF2-40B4-BE49-F238E27FC236}">
                        <a16:creationId xmlns:a16="http://schemas.microsoft.com/office/drawing/2014/main" id="{D8A015CC-7D1A-7D4F-B468-22EC87D5E2A5}"/>
                      </a:ext>
                    </a:extLst>
                  </p:cNvPr>
                  <p:cNvCxnSpPr>
                    <a:cxnSpLocks/>
                    <a:stCxn id="105" idx="6"/>
                    <a:endCxn id="119" idx="2"/>
                  </p:cNvCxnSpPr>
                  <p:nvPr/>
                </p:nvCxnSpPr>
                <p:spPr>
                  <a:xfrm>
                    <a:off x="2561789" y="1368447"/>
                    <a:ext cx="1036025" cy="35482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9722D9DF-A42E-3142-8F49-6C5819E500C6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1445061" cy="1301256"/>
                  <a:chOff x="2561789" y="1368447"/>
                  <a:chExt cx="1445061" cy="1301256"/>
                </a:xfrm>
              </p:grpSpPr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3FEE6FCC-BCDC-9C49-B75A-23DA2C5112D5}"/>
                      </a:ext>
                    </a:extLst>
                  </p:cNvPr>
                  <p:cNvSpPr/>
                  <p:nvPr/>
                </p:nvSpPr>
                <p:spPr>
                  <a:xfrm>
                    <a:off x="3595388" y="2230139"/>
                    <a:ext cx="411462" cy="411462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64DEFD22-ABA6-EF4A-8C5A-3DF75A954005}"/>
                      </a:ext>
                    </a:extLst>
                  </p:cNvPr>
                  <p:cNvCxnSpPr>
                    <a:cxnSpLocks/>
                    <a:stCxn id="105" idx="6"/>
                    <a:endCxn id="114" idx="2"/>
                  </p:cNvCxnSpPr>
                  <p:nvPr/>
                </p:nvCxnSpPr>
                <p:spPr>
                  <a:xfrm>
                    <a:off x="2561789" y="1368447"/>
                    <a:ext cx="1033599" cy="106742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>
                    <a:extLst>
                      <a:ext uri="{FF2B5EF4-FFF2-40B4-BE49-F238E27FC236}">
                        <a16:creationId xmlns:a16="http://schemas.microsoft.com/office/drawing/2014/main" id="{2EF05627-D5CF-7C4E-B442-946978F6879C}"/>
                      </a:ext>
                    </a:extLst>
                  </p:cNvPr>
                  <p:cNvCxnSpPr>
                    <a:cxnSpLocks/>
                    <a:stCxn id="106" idx="6"/>
                    <a:endCxn id="114" idx="2"/>
                  </p:cNvCxnSpPr>
                  <p:nvPr/>
                </p:nvCxnSpPr>
                <p:spPr>
                  <a:xfrm>
                    <a:off x="2561789" y="1802199"/>
                    <a:ext cx="1033599" cy="63367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Arrow Connector 116">
                    <a:extLst>
                      <a:ext uri="{FF2B5EF4-FFF2-40B4-BE49-F238E27FC236}">
                        <a16:creationId xmlns:a16="http://schemas.microsoft.com/office/drawing/2014/main" id="{BF6F1018-B31B-D44A-A189-6ECBDFBC0B01}"/>
                      </a:ext>
                    </a:extLst>
                  </p:cNvPr>
                  <p:cNvCxnSpPr>
                    <a:cxnSpLocks/>
                    <a:stCxn id="107" idx="6"/>
                    <a:endCxn id="114" idx="2"/>
                  </p:cNvCxnSpPr>
                  <p:nvPr/>
                </p:nvCxnSpPr>
                <p:spPr>
                  <a:xfrm>
                    <a:off x="2561789" y="2235951"/>
                    <a:ext cx="1033599" cy="19991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Straight Arrow Connector 117">
                    <a:extLst>
                      <a:ext uri="{FF2B5EF4-FFF2-40B4-BE49-F238E27FC236}">
                        <a16:creationId xmlns:a16="http://schemas.microsoft.com/office/drawing/2014/main" id="{7C11147B-7D41-D543-9810-0C4DD2B87359}"/>
                      </a:ext>
                    </a:extLst>
                  </p:cNvPr>
                  <p:cNvCxnSpPr>
                    <a:cxnSpLocks/>
                    <a:stCxn id="108" idx="6"/>
                    <a:endCxn id="114" idx="2"/>
                  </p:cNvCxnSpPr>
                  <p:nvPr/>
                </p:nvCxnSpPr>
                <p:spPr>
                  <a:xfrm flipV="1">
                    <a:off x="2561789" y="2435870"/>
                    <a:ext cx="1033599" cy="23383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0D39584B-3F6E-FE43-A478-84A9E50B1C37}"/>
                    </a:ext>
                  </a:extLst>
                </p:cNvPr>
                <p:cNvGrpSpPr/>
                <p:nvPr/>
              </p:nvGrpSpPr>
              <p:grpSpPr>
                <a:xfrm>
                  <a:off x="1484940" y="95942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3FF1562E-C622-D043-8CE0-2E3245774F14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D0D732DE-91CB-EB43-AEE3-5CE808931DEA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Oval 110">
                    <a:extLst>
                      <a:ext uri="{FF2B5EF4-FFF2-40B4-BE49-F238E27FC236}">
                        <a16:creationId xmlns:a16="http://schemas.microsoft.com/office/drawing/2014/main" id="{FC5B954E-4A42-5847-B5F4-0ED899FC9E6C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2" name="Oval 111">
                    <a:extLst>
                      <a:ext uri="{FF2B5EF4-FFF2-40B4-BE49-F238E27FC236}">
                        <a16:creationId xmlns:a16="http://schemas.microsoft.com/office/drawing/2014/main" id="{2BE58085-D51D-7443-863F-57D0E413F60F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B196892C-F506-C84B-9C1E-2BDF3743DF06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F3310962-1724-BD42-95F7-146442114438}"/>
                    </a:ext>
                  </a:extLst>
                </p:cNvPr>
                <p:cNvGrpSpPr/>
                <p:nvPr/>
              </p:nvGrpSpPr>
              <p:grpSpPr>
                <a:xfrm>
                  <a:off x="2268712" y="1221908"/>
                  <a:ext cx="293077" cy="1594333"/>
                  <a:chOff x="3386297" y="2885103"/>
                  <a:chExt cx="293077" cy="1594333"/>
                </a:xfrm>
                <a:solidFill>
                  <a:schemeClr val="accent1"/>
                </a:solidFill>
              </p:grpSpPr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AA114AF0-8677-A844-8C9C-A9C96135D9FD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69951914-E210-C64D-B3B5-788251C614BD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BF12910B-E96C-AD43-B308-97141194E4C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0E617400-2229-3B41-8E31-31245CCCD9A0}"/>
                      </a:ext>
                    </a:extLst>
                  </p:cNvPr>
                  <p:cNvSpPr/>
                  <p:nvPr/>
                </p:nvSpPr>
                <p:spPr>
                  <a:xfrm>
                    <a:off x="3386297" y="4186359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2C8462D9-A7DF-494F-B014-39A7A4E0CCC4}"/>
                    </a:ext>
                  </a:extLst>
                </p:cNvPr>
                <p:cNvGrpSpPr/>
                <p:nvPr/>
              </p:nvGrpSpPr>
              <p:grpSpPr>
                <a:xfrm>
                  <a:off x="1778017" y="1105963"/>
                  <a:ext cx="490695" cy="1735008"/>
                  <a:chOff x="1778017" y="1105963"/>
                  <a:chExt cx="490695" cy="1735008"/>
                </a:xfrm>
              </p:grpSpPr>
              <p:cxnSp>
                <p:nvCxnSpPr>
                  <p:cNvPr id="85" name="Straight Arrow Connector 84">
                    <a:extLst>
                      <a:ext uri="{FF2B5EF4-FFF2-40B4-BE49-F238E27FC236}">
                        <a16:creationId xmlns:a16="http://schemas.microsoft.com/office/drawing/2014/main" id="{225AE8B0-A63B-CC4F-BB6A-A7D2F1DD4CBF}"/>
                      </a:ext>
                    </a:extLst>
                  </p:cNvPr>
                  <p:cNvCxnSpPr>
                    <a:stCxn id="109" idx="6"/>
                    <a:endCxn id="105" idx="2"/>
                  </p:cNvCxnSpPr>
                  <p:nvPr/>
                </p:nvCxnSpPr>
                <p:spPr>
                  <a:xfrm>
                    <a:off x="1778017" y="1105963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Arrow Connector 85">
                    <a:extLst>
                      <a:ext uri="{FF2B5EF4-FFF2-40B4-BE49-F238E27FC236}">
                        <a16:creationId xmlns:a16="http://schemas.microsoft.com/office/drawing/2014/main" id="{AFF27F9D-89D6-2F43-9928-14BE4EC108C4}"/>
                      </a:ext>
                    </a:extLst>
                  </p:cNvPr>
                  <p:cNvCxnSpPr>
                    <a:cxnSpLocks/>
                    <a:stCxn id="109" idx="6"/>
                    <a:endCxn id="106" idx="2"/>
                  </p:cNvCxnSpPr>
                  <p:nvPr/>
                </p:nvCxnSpPr>
                <p:spPr>
                  <a:xfrm>
                    <a:off x="1778017" y="1105963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Arrow Connector 86">
                    <a:extLst>
                      <a:ext uri="{FF2B5EF4-FFF2-40B4-BE49-F238E27FC236}">
                        <a16:creationId xmlns:a16="http://schemas.microsoft.com/office/drawing/2014/main" id="{BF2ED0C0-7676-794A-880A-761BAD68798D}"/>
                      </a:ext>
                    </a:extLst>
                  </p:cNvPr>
                  <p:cNvCxnSpPr>
                    <a:cxnSpLocks/>
                    <a:stCxn id="109" idx="6"/>
                    <a:endCxn id="107" idx="2"/>
                  </p:cNvCxnSpPr>
                  <p:nvPr/>
                </p:nvCxnSpPr>
                <p:spPr>
                  <a:xfrm>
                    <a:off x="1778017" y="1105963"/>
                    <a:ext cx="490695" cy="112998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Arrow Connector 87">
                    <a:extLst>
                      <a:ext uri="{FF2B5EF4-FFF2-40B4-BE49-F238E27FC236}">
                        <a16:creationId xmlns:a16="http://schemas.microsoft.com/office/drawing/2014/main" id="{68BB52AA-E22F-A34D-A4E9-7D79BEBDD89F}"/>
                      </a:ext>
                    </a:extLst>
                  </p:cNvPr>
                  <p:cNvCxnSpPr>
                    <a:cxnSpLocks/>
                    <a:stCxn id="109" idx="6"/>
                    <a:endCxn id="108" idx="2"/>
                  </p:cNvCxnSpPr>
                  <p:nvPr/>
                </p:nvCxnSpPr>
                <p:spPr>
                  <a:xfrm>
                    <a:off x="1778017" y="1105963"/>
                    <a:ext cx="490695" cy="156374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Arrow Connector 88">
                    <a:extLst>
                      <a:ext uri="{FF2B5EF4-FFF2-40B4-BE49-F238E27FC236}">
                        <a16:creationId xmlns:a16="http://schemas.microsoft.com/office/drawing/2014/main" id="{55861959-D3AB-8146-B6AF-A21EF0493F9D}"/>
                      </a:ext>
                    </a:extLst>
                  </p:cNvPr>
                  <p:cNvCxnSpPr>
                    <a:cxnSpLocks/>
                    <a:stCxn id="110" idx="6"/>
                    <a:endCxn id="108" idx="2"/>
                  </p:cNvCxnSpPr>
                  <p:nvPr/>
                </p:nvCxnSpPr>
                <p:spPr>
                  <a:xfrm>
                    <a:off x="1778017" y="1539715"/>
                    <a:ext cx="490695" cy="112998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Arrow Connector 89">
                    <a:extLst>
                      <a:ext uri="{FF2B5EF4-FFF2-40B4-BE49-F238E27FC236}">
                        <a16:creationId xmlns:a16="http://schemas.microsoft.com/office/drawing/2014/main" id="{FB060193-3E19-4647-90EA-AA51F5A49419}"/>
                      </a:ext>
                    </a:extLst>
                  </p:cNvPr>
                  <p:cNvCxnSpPr>
                    <a:cxnSpLocks/>
                    <a:stCxn id="110" idx="6"/>
                    <a:endCxn id="107" idx="2"/>
                  </p:cNvCxnSpPr>
                  <p:nvPr/>
                </p:nvCxnSpPr>
                <p:spPr>
                  <a:xfrm>
                    <a:off x="1778017" y="1539715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Arrow Connector 90">
                    <a:extLst>
                      <a:ext uri="{FF2B5EF4-FFF2-40B4-BE49-F238E27FC236}">
                        <a16:creationId xmlns:a16="http://schemas.microsoft.com/office/drawing/2014/main" id="{E4EC3F57-5D05-F64F-A89F-427C4CA1A017}"/>
                      </a:ext>
                    </a:extLst>
                  </p:cNvPr>
                  <p:cNvCxnSpPr>
                    <a:cxnSpLocks/>
                    <a:stCxn id="110" idx="6"/>
                    <a:endCxn id="106" idx="2"/>
                  </p:cNvCxnSpPr>
                  <p:nvPr/>
                </p:nvCxnSpPr>
                <p:spPr>
                  <a:xfrm>
                    <a:off x="1778017" y="1539715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Arrow Connector 91">
                    <a:extLst>
                      <a:ext uri="{FF2B5EF4-FFF2-40B4-BE49-F238E27FC236}">
                        <a16:creationId xmlns:a16="http://schemas.microsoft.com/office/drawing/2014/main" id="{09C4AF93-CAD6-A744-9624-795B103966C4}"/>
                      </a:ext>
                    </a:extLst>
                  </p:cNvPr>
                  <p:cNvCxnSpPr>
                    <a:cxnSpLocks/>
                    <a:stCxn id="110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Arrow Connector 92">
                    <a:extLst>
                      <a:ext uri="{FF2B5EF4-FFF2-40B4-BE49-F238E27FC236}">
                        <a16:creationId xmlns:a16="http://schemas.microsoft.com/office/drawing/2014/main" id="{2DE93578-DB71-B042-82FD-CB82DBED6C76}"/>
                      </a:ext>
                    </a:extLst>
                  </p:cNvPr>
                  <p:cNvCxnSpPr>
                    <a:cxnSpLocks/>
                    <a:stCxn id="111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Arrow Connector 93">
                    <a:extLst>
                      <a:ext uri="{FF2B5EF4-FFF2-40B4-BE49-F238E27FC236}">
                        <a16:creationId xmlns:a16="http://schemas.microsoft.com/office/drawing/2014/main" id="{81071EB5-E689-BB4C-A08A-CA8E8DEA6240}"/>
                      </a:ext>
                    </a:extLst>
                  </p:cNvPr>
                  <p:cNvCxnSpPr>
                    <a:cxnSpLocks/>
                    <a:stCxn id="111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Arrow Connector 94">
                    <a:extLst>
                      <a:ext uri="{FF2B5EF4-FFF2-40B4-BE49-F238E27FC236}">
                        <a16:creationId xmlns:a16="http://schemas.microsoft.com/office/drawing/2014/main" id="{D8593212-8473-BE49-AF74-5082F5F5FB07}"/>
                      </a:ext>
                    </a:extLst>
                  </p:cNvPr>
                  <p:cNvCxnSpPr>
                    <a:cxnSpLocks/>
                    <a:stCxn id="111" idx="6"/>
                    <a:endCxn id="107" idx="2"/>
                  </p:cNvCxnSpPr>
                  <p:nvPr/>
                </p:nvCxnSpPr>
                <p:spPr>
                  <a:xfrm>
                    <a:off x="1778017" y="1973467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Arrow Connector 95">
                    <a:extLst>
                      <a:ext uri="{FF2B5EF4-FFF2-40B4-BE49-F238E27FC236}">
                        <a16:creationId xmlns:a16="http://schemas.microsoft.com/office/drawing/2014/main" id="{691652FC-DEDA-2945-AB84-C367EF7F4A71}"/>
                      </a:ext>
                    </a:extLst>
                  </p:cNvPr>
                  <p:cNvCxnSpPr>
                    <a:cxnSpLocks/>
                    <a:stCxn id="111" idx="6"/>
                    <a:endCxn id="108" idx="2"/>
                  </p:cNvCxnSpPr>
                  <p:nvPr/>
                </p:nvCxnSpPr>
                <p:spPr>
                  <a:xfrm>
                    <a:off x="1778017" y="1973467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Arrow Connector 96">
                    <a:extLst>
                      <a:ext uri="{FF2B5EF4-FFF2-40B4-BE49-F238E27FC236}">
                        <a16:creationId xmlns:a16="http://schemas.microsoft.com/office/drawing/2014/main" id="{C638801B-39C9-9A45-9247-4D05E713E854}"/>
                      </a:ext>
                    </a:extLst>
                  </p:cNvPr>
                  <p:cNvCxnSpPr>
                    <a:cxnSpLocks/>
                    <a:stCxn id="112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038772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Arrow Connector 97">
                    <a:extLst>
                      <a:ext uri="{FF2B5EF4-FFF2-40B4-BE49-F238E27FC236}">
                        <a16:creationId xmlns:a16="http://schemas.microsoft.com/office/drawing/2014/main" id="{BAEFA691-BF15-574A-8831-171D3DE8EC0B}"/>
                      </a:ext>
                    </a:extLst>
                  </p:cNvPr>
                  <p:cNvCxnSpPr>
                    <a:cxnSpLocks/>
                    <a:stCxn id="112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Arrow Connector 98">
                    <a:extLst>
                      <a:ext uri="{FF2B5EF4-FFF2-40B4-BE49-F238E27FC236}">
                        <a16:creationId xmlns:a16="http://schemas.microsoft.com/office/drawing/2014/main" id="{A092393E-4AED-B54A-9F5D-2FC9BEA23F8C}"/>
                      </a:ext>
                    </a:extLst>
                  </p:cNvPr>
                  <p:cNvCxnSpPr>
                    <a:cxnSpLocks/>
                    <a:stCxn id="112" idx="6"/>
                    <a:endCxn id="107" idx="2"/>
                  </p:cNvCxnSpPr>
                  <p:nvPr/>
                </p:nvCxnSpPr>
                <p:spPr>
                  <a:xfrm flipV="1">
                    <a:off x="1778017" y="2235951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Arrow Connector 99">
                    <a:extLst>
                      <a:ext uri="{FF2B5EF4-FFF2-40B4-BE49-F238E27FC236}">
                        <a16:creationId xmlns:a16="http://schemas.microsoft.com/office/drawing/2014/main" id="{6C96F52A-B639-124C-AF89-E0FE446D16A7}"/>
                      </a:ext>
                    </a:extLst>
                  </p:cNvPr>
                  <p:cNvCxnSpPr>
                    <a:cxnSpLocks/>
                    <a:stCxn id="112" idx="6"/>
                    <a:endCxn id="108" idx="2"/>
                  </p:cNvCxnSpPr>
                  <p:nvPr/>
                </p:nvCxnSpPr>
                <p:spPr>
                  <a:xfrm>
                    <a:off x="1778017" y="2407219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Arrow Connector 100">
                    <a:extLst>
                      <a:ext uri="{FF2B5EF4-FFF2-40B4-BE49-F238E27FC236}">
                        <a16:creationId xmlns:a16="http://schemas.microsoft.com/office/drawing/2014/main" id="{58CA3D21-D96C-0640-BB0F-C27649BD5D19}"/>
                      </a:ext>
                    </a:extLst>
                  </p:cNvPr>
                  <p:cNvCxnSpPr>
                    <a:cxnSpLocks/>
                    <a:stCxn id="113" idx="6"/>
                    <a:endCxn id="108" idx="2"/>
                  </p:cNvCxnSpPr>
                  <p:nvPr/>
                </p:nvCxnSpPr>
                <p:spPr>
                  <a:xfrm flipV="1">
                    <a:off x="1778017" y="2669703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Arrow Connector 101">
                    <a:extLst>
                      <a:ext uri="{FF2B5EF4-FFF2-40B4-BE49-F238E27FC236}">
                        <a16:creationId xmlns:a16="http://schemas.microsoft.com/office/drawing/2014/main" id="{0C386B26-3D76-0C4A-8B78-BB21B37A05AF}"/>
                      </a:ext>
                    </a:extLst>
                  </p:cNvPr>
                  <p:cNvCxnSpPr>
                    <a:cxnSpLocks/>
                    <a:stCxn id="113" idx="6"/>
                    <a:endCxn id="107" idx="2"/>
                  </p:cNvCxnSpPr>
                  <p:nvPr/>
                </p:nvCxnSpPr>
                <p:spPr>
                  <a:xfrm flipV="1">
                    <a:off x="1778017" y="2235951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Arrow Connector 102">
                    <a:extLst>
                      <a:ext uri="{FF2B5EF4-FFF2-40B4-BE49-F238E27FC236}">
                        <a16:creationId xmlns:a16="http://schemas.microsoft.com/office/drawing/2014/main" id="{D80B2F45-676B-854A-B7AA-6BBAF4591E83}"/>
                      </a:ext>
                    </a:extLst>
                  </p:cNvPr>
                  <p:cNvCxnSpPr>
                    <a:cxnSpLocks/>
                    <a:stCxn id="113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1038772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Arrow Connector 103">
                    <a:extLst>
                      <a:ext uri="{FF2B5EF4-FFF2-40B4-BE49-F238E27FC236}">
                        <a16:creationId xmlns:a16="http://schemas.microsoft.com/office/drawing/2014/main" id="{299EB0DE-CE08-844F-81E9-CF503264925C}"/>
                      </a:ext>
                    </a:extLst>
                  </p:cNvPr>
                  <p:cNvCxnSpPr>
                    <a:cxnSpLocks/>
                    <a:stCxn id="113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47252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9231FFE6-F7D2-C441-9E50-3651BB042DEA}"/>
                    </a:ext>
                  </a:extLst>
                </p:cNvPr>
                <p:cNvGrpSpPr/>
                <p:nvPr/>
              </p:nvGrpSpPr>
              <p:grpSpPr>
                <a:xfrm>
                  <a:off x="3103679" y="1540181"/>
                  <a:ext cx="385646" cy="1085544"/>
                  <a:chOff x="3413801" y="3196124"/>
                  <a:chExt cx="385646" cy="1085544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F353E4FC-740D-3C4E-8F75-210D438C9D9E}"/>
                      </a:ext>
                    </a:extLst>
                  </p:cNvPr>
                  <p:cNvSpPr/>
                  <p:nvPr/>
                </p:nvSpPr>
                <p:spPr>
                  <a:xfrm>
                    <a:off x="3413801" y="3196124"/>
                    <a:ext cx="385646" cy="378930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B5501454-04D8-D44A-89C8-0CCC9FC8C374}"/>
                      </a:ext>
                    </a:extLst>
                  </p:cNvPr>
                  <p:cNvSpPr/>
                  <p:nvPr/>
                </p:nvSpPr>
                <p:spPr>
                  <a:xfrm>
                    <a:off x="3416987" y="3904967"/>
                    <a:ext cx="376701" cy="376701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653CF413-5879-B049-8D81-1D9190C2E861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545076" cy="1301256"/>
                  <a:chOff x="2409389" y="1216047"/>
                  <a:chExt cx="545076" cy="1301256"/>
                </a:xfrm>
              </p:grpSpPr>
              <p:cxnSp>
                <p:nvCxnSpPr>
                  <p:cNvPr id="75" name="Straight Arrow Connector 74">
                    <a:extLst>
                      <a:ext uri="{FF2B5EF4-FFF2-40B4-BE49-F238E27FC236}">
                        <a16:creationId xmlns:a16="http://schemas.microsoft.com/office/drawing/2014/main" id="{35184E3F-63FB-5D49-93BD-3E3C47C43F9D}"/>
                      </a:ext>
                    </a:extLst>
                  </p:cNvPr>
                  <p:cNvCxnSpPr>
                    <a:cxnSpLocks/>
                    <a:stCxn id="105" idx="6"/>
                    <a:endCxn id="83" idx="2"/>
                  </p:cNvCxnSpPr>
                  <p:nvPr/>
                </p:nvCxnSpPr>
                <p:spPr>
                  <a:xfrm>
                    <a:off x="2409389" y="1216047"/>
                    <a:ext cx="541890" cy="36119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5BAF8555-31EE-584D-8B17-B4B2A8B35FDA}"/>
                      </a:ext>
                    </a:extLst>
                  </p:cNvPr>
                  <p:cNvCxnSpPr>
                    <a:cxnSpLocks/>
                    <a:stCxn id="105" idx="6"/>
                    <a:endCxn id="84" idx="2"/>
                  </p:cNvCxnSpPr>
                  <p:nvPr/>
                </p:nvCxnSpPr>
                <p:spPr>
                  <a:xfrm>
                    <a:off x="2409389" y="1216047"/>
                    <a:ext cx="545076" cy="106892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Arrow Connector 76">
                    <a:extLst>
                      <a:ext uri="{FF2B5EF4-FFF2-40B4-BE49-F238E27FC236}">
                        <a16:creationId xmlns:a16="http://schemas.microsoft.com/office/drawing/2014/main" id="{3CDA2626-4A99-2E47-B606-1CAC9C45CDA4}"/>
                      </a:ext>
                    </a:extLst>
                  </p:cNvPr>
                  <p:cNvCxnSpPr>
                    <a:cxnSpLocks/>
                    <a:stCxn id="106" idx="6"/>
                    <a:endCxn id="84" idx="2"/>
                  </p:cNvCxnSpPr>
                  <p:nvPr/>
                </p:nvCxnSpPr>
                <p:spPr>
                  <a:xfrm>
                    <a:off x="2409389" y="1649799"/>
                    <a:ext cx="545076" cy="63517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Arrow Connector 77">
                    <a:extLst>
                      <a:ext uri="{FF2B5EF4-FFF2-40B4-BE49-F238E27FC236}">
                        <a16:creationId xmlns:a16="http://schemas.microsoft.com/office/drawing/2014/main" id="{32B82B10-7504-9F46-ADCA-5C93D8DF57EE}"/>
                      </a:ext>
                    </a:extLst>
                  </p:cNvPr>
                  <p:cNvCxnSpPr>
                    <a:cxnSpLocks/>
                    <a:stCxn id="106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7255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Arrow Connector 78">
                    <a:extLst>
                      <a:ext uri="{FF2B5EF4-FFF2-40B4-BE49-F238E27FC236}">
                        <a16:creationId xmlns:a16="http://schemas.microsoft.com/office/drawing/2014/main" id="{A7EDE973-18EE-834C-AE3A-0F7791B65E39}"/>
                      </a:ext>
                    </a:extLst>
                  </p:cNvPr>
                  <p:cNvCxnSpPr>
                    <a:cxnSpLocks/>
                    <a:stCxn id="107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50630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Arrow Connector 79">
                    <a:extLst>
                      <a:ext uri="{FF2B5EF4-FFF2-40B4-BE49-F238E27FC236}">
                        <a16:creationId xmlns:a16="http://schemas.microsoft.com/office/drawing/2014/main" id="{FB54EC22-9BB8-0F48-9251-887503A7F321}"/>
                      </a:ext>
                    </a:extLst>
                  </p:cNvPr>
                  <p:cNvCxnSpPr>
                    <a:cxnSpLocks/>
                    <a:stCxn id="107" idx="6"/>
                    <a:endCxn id="84" idx="2"/>
                  </p:cNvCxnSpPr>
                  <p:nvPr/>
                </p:nvCxnSpPr>
                <p:spPr>
                  <a:xfrm>
                    <a:off x="2409389" y="2083551"/>
                    <a:ext cx="545076" cy="20142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Arrow Connector 80">
                    <a:extLst>
                      <a:ext uri="{FF2B5EF4-FFF2-40B4-BE49-F238E27FC236}">
                        <a16:creationId xmlns:a16="http://schemas.microsoft.com/office/drawing/2014/main" id="{B4540E0D-8A7E-5148-BDFC-DFCC8AC02004}"/>
                      </a:ext>
                    </a:extLst>
                  </p:cNvPr>
                  <p:cNvCxnSpPr>
                    <a:cxnSpLocks/>
                    <a:stCxn id="108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94005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Arrow Connector 81">
                    <a:extLst>
                      <a:ext uri="{FF2B5EF4-FFF2-40B4-BE49-F238E27FC236}">
                        <a16:creationId xmlns:a16="http://schemas.microsoft.com/office/drawing/2014/main" id="{0DCA128F-6745-E748-BC7B-687CF7692B1C}"/>
                      </a:ext>
                    </a:extLst>
                  </p:cNvPr>
                  <p:cNvCxnSpPr>
                    <a:cxnSpLocks/>
                    <a:stCxn id="108" idx="6"/>
                    <a:endCxn id="84" idx="2"/>
                  </p:cNvCxnSpPr>
                  <p:nvPr/>
                </p:nvCxnSpPr>
                <p:spPr>
                  <a:xfrm flipV="1">
                    <a:off x="2409389" y="2284975"/>
                    <a:ext cx="545076" cy="23232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65" name="Picture 64">
                <a:extLst>
                  <a:ext uri="{FF2B5EF4-FFF2-40B4-BE49-F238E27FC236}">
                    <a16:creationId xmlns:a16="http://schemas.microsoft.com/office/drawing/2014/main" id="{0E4A5679-2CC0-9C42-AF77-8008CEC62E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0297" y="1577304"/>
                <a:ext cx="318997" cy="357663"/>
              </a:xfrm>
              <a:prstGeom prst="rect">
                <a:avLst/>
              </a:prstGeom>
            </p:spPr>
          </p:pic>
        </p:grp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8F016C-DF7A-1C49-9076-0A3203D88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736364" y="2264888"/>
              <a:ext cx="297387" cy="291981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4BC61B4-8752-ED4A-A028-97849A923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212947" y="2248208"/>
              <a:ext cx="316095" cy="3103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50028640-7677-B343-A09D-E0556065D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221588" y="2974212"/>
              <a:ext cx="317916" cy="312136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DA957E9A-AF39-B74A-A170-9FBBABA77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735427" y="2981828"/>
              <a:ext cx="285991" cy="280791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86B32FFB-8AC8-8343-A732-B409DB24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2594059" y="1807978"/>
              <a:ext cx="524369" cy="23169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DC2D7A7F-2F06-A341-A89A-4F333AFA3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210902" y="1809045"/>
              <a:ext cx="579612" cy="262205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DB4CD3E3-98F0-8E4C-83C4-ACFB31D5AB52}"/>
                </a:ext>
              </a:extLst>
            </p:cNvPr>
            <p:cNvSpPr/>
            <p:nvPr/>
          </p:nvSpPr>
          <p:spPr>
            <a:xfrm>
              <a:off x="3172389" y="2125459"/>
              <a:ext cx="473541" cy="1272809"/>
            </a:xfrm>
            <a:prstGeom prst="roundRect">
              <a:avLst/>
            </a:prstGeom>
            <a:noFill/>
            <a:ln w="254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FDAC33B2-77AF-764B-BBEB-2C6034378BA5}"/>
              </a:ext>
            </a:extLst>
          </p:cNvPr>
          <p:cNvCxnSpPr>
            <a:cxnSpLocks/>
          </p:cNvCxnSpPr>
          <p:nvPr/>
        </p:nvCxnSpPr>
        <p:spPr>
          <a:xfrm>
            <a:off x="3505584" y="1851294"/>
            <a:ext cx="648565" cy="960607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A589ADB-B434-9741-9BD8-618417EDE722}"/>
              </a:ext>
            </a:extLst>
          </p:cNvPr>
          <p:cNvCxnSpPr>
            <a:cxnSpLocks/>
          </p:cNvCxnSpPr>
          <p:nvPr/>
        </p:nvCxnSpPr>
        <p:spPr>
          <a:xfrm flipH="1">
            <a:off x="5301182" y="2067112"/>
            <a:ext cx="764818" cy="518242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2" name="Picture 131">
            <a:extLst>
              <a:ext uri="{FF2B5EF4-FFF2-40B4-BE49-F238E27FC236}">
                <a16:creationId xmlns:a16="http://schemas.microsoft.com/office/drawing/2014/main" id="{5C7E8CF1-D7D4-9C42-8A2C-B9871D00D6B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3500" y="2352052"/>
            <a:ext cx="278148" cy="185432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963F5230-E0F9-AC45-83BA-A71EB5077B1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471" y="2888960"/>
            <a:ext cx="300766" cy="194613"/>
          </a:xfrm>
          <a:prstGeom prst="rect">
            <a:avLst/>
          </a:prstGeom>
        </p:spPr>
      </p:pic>
      <p:pic>
        <p:nvPicPr>
          <p:cNvPr id="134" name="Picture 133" descr="A collage of a person's face&#10;&#10;Description automatically generated">
            <a:extLst>
              <a:ext uri="{FF2B5EF4-FFF2-40B4-BE49-F238E27FC236}">
                <a16:creationId xmlns:a16="http://schemas.microsoft.com/office/drawing/2014/main" id="{8F986593-D701-4B46-B902-CE9D010BF8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3" t="-438" r="87500" b="83196"/>
          <a:stretch/>
        </p:blipFill>
        <p:spPr>
          <a:xfrm>
            <a:off x="2993522" y="1367155"/>
            <a:ext cx="447273" cy="503095"/>
          </a:xfrm>
          <a:prstGeom prst="rect">
            <a:avLst/>
          </a:prstGeom>
        </p:spPr>
      </p:pic>
      <p:pic>
        <p:nvPicPr>
          <p:cNvPr id="135" name="Picture 134" descr="A collage of a person's face&#10;&#10;Description automatically generated">
            <a:extLst>
              <a:ext uri="{FF2B5EF4-FFF2-40B4-BE49-F238E27FC236}">
                <a16:creationId xmlns:a16="http://schemas.microsoft.com/office/drawing/2014/main" id="{246F04EA-4759-F240-935E-F516BC4BF0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503" b="82758"/>
          <a:stretch/>
        </p:blipFill>
        <p:spPr>
          <a:xfrm>
            <a:off x="467940" y="2726117"/>
            <a:ext cx="446671" cy="502417"/>
          </a:xfrm>
          <a:prstGeom prst="rect">
            <a:avLst/>
          </a:prstGeom>
        </p:spPr>
      </p:pic>
      <p:pic>
        <p:nvPicPr>
          <p:cNvPr id="136" name="Picture 135" descr="A collage of a person's face&#10;&#10;Description automatically generated">
            <a:extLst>
              <a:ext uri="{FF2B5EF4-FFF2-40B4-BE49-F238E27FC236}">
                <a16:creationId xmlns:a16="http://schemas.microsoft.com/office/drawing/2014/main" id="{CB523E91-BECF-C346-A6F7-885DD26127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3" t="-438" r="87500" b="83196"/>
          <a:stretch/>
        </p:blipFill>
        <p:spPr>
          <a:xfrm>
            <a:off x="470521" y="2166840"/>
            <a:ext cx="447273" cy="503095"/>
          </a:xfrm>
          <a:prstGeom prst="rect">
            <a:avLst/>
          </a:prstGeom>
        </p:spPr>
      </p:pic>
      <p:pic>
        <p:nvPicPr>
          <p:cNvPr id="137" name="Picture 136" descr="A collage of a person's face&#10;&#10;Description automatically generated">
            <a:extLst>
              <a:ext uri="{FF2B5EF4-FFF2-40B4-BE49-F238E27FC236}">
                <a16:creationId xmlns:a16="http://schemas.microsoft.com/office/drawing/2014/main" id="{78CCE263-D005-AF4C-8CAB-C31FA749FB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503" b="82758"/>
          <a:stretch/>
        </p:blipFill>
        <p:spPr>
          <a:xfrm>
            <a:off x="5929440" y="1822557"/>
            <a:ext cx="446671" cy="502417"/>
          </a:xfrm>
          <a:prstGeom prst="rect">
            <a:avLst/>
          </a:prstGeom>
        </p:spPr>
      </p:pic>
      <p:pic>
        <p:nvPicPr>
          <p:cNvPr id="138" name="Picture 137" descr="Chart&#10;&#10;Description automatically generated">
            <a:extLst>
              <a:ext uri="{FF2B5EF4-FFF2-40B4-BE49-F238E27FC236}">
                <a16:creationId xmlns:a16="http://schemas.microsoft.com/office/drawing/2014/main" id="{F146C487-2375-1B4A-BF09-880B759DF7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4413347" y="2749116"/>
            <a:ext cx="886257" cy="1800531"/>
          </a:xfrm>
          <a:prstGeom prst="rect">
            <a:avLst/>
          </a:prstGeom>
        </p:spPr>
      </p:pic>
      <p:pic>
        <p:nvPicPr>
          <p:cNvPr id="139" name="Picture 138" descr="A collage of a person's face&#10;&#10;Description automatically generated">
            <a:extLst>
              <a:ext uri="{FF2B5EF4-FFF2-40B4-BE49-F238E27FC236}">
                <a16:creationId xmlns:a16="http://schemas.microsoft.com/office/drawing/2014/main" id="{05E2CDA4-7197-8E4F-B9F6-D6BC593EE2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" t="82927" r="88361" b="-169"/>
          <a:stretch/>
        </p:blipFill>
        <p:spPr>
          <a:xfrm>
            <a:off x="5247134" y="4084670"/>
            <a:ext cx="564249" cy="634670"/>
          </a:xfrm>
          <a:prstGeom prst="rect">
            <a:avLst/>
          </a:prstGeom>
        </p:spPr>
      </p:pic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8541340B-0052-CA42-93AC-3FDCE9F60BEC}"/>
              </a:ext>
            </a:extLst>
          </p:cNvPr>
          <p:cNvCxnSpPr>
            <a:cxnSpLocks/>
          </p:cNvCxnSpPr>
          <p:nvPr/>
        </p:nvCxnSpPr>
        <p:spPr>
          <a:xfrm flipH="1" flipV="1">
            <a:off x="4846855" y="3662201"/>
            <a:ext cx="389758" cy="422469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156FB2B6-129E-6845-9DC4-B0B35588AC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349431" y="3518654"/>
            <a:ext cx="829286" cy="244286"/>
          </a:xfrm>
          <a:prstGeom prst="rect">
            <a:avLst/>
          </a:prstGeom>
        </p:spPr>
      </p:pic>
      <p:pic>
        <p:nvPicPr>
          <p:cNvPr id="144" name="Picture 143" descr="A collage of a person's face&#10;&#10;Description automatically generated">
            <a:extLst>
              <a:ext uri="{FF2B5EF4-FFF2-40B4-BE49-F238E27FC236}">
                <a16:creationId xmlns:a16="http://schemas.microsoft.com/office/drawing/2014/main" id="{6E8AB70E-C8FC-3F45-B817-2EA402811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" t="82927" r="88361" b="-169"/>
          <a:stretch/>
        </p:blipFill>
        <p:spPr>
          <a:xfrm>
            <a:off x="458677" y="3253013"/>
            <a:ext cx="446671" cy="502418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94CB59A2-65E4-6842-A59F-CBA4F4A1D9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70" y="3408853"/>
            <a:ext cx="311978" cy="211044"/>
          </a:xfrm>
          <a:prstGeom prst="rect">
            <a:avLst/>
          </a:prstGeom>
        </p:spPr>
      </p:pic>
      <p:sp>
        <p:nvSpPr>
          <p:cNvPr id="146" name="Right Arrow 145">
            <a:extLst>
              <a:ext uri="{FF2B5EF4-FFF2-40B4-BE49-F238E27FC236}">
                <a16:creationId xmlns:a16="http://schemas.microsoft.com/office/drawing/2014/main" id="{5DFAF9C3-C376-DD41-9335-33DCF7D65C9F}"/>
              </a:ext>
            </a:extLst>
          </p:cNvPr>
          <p:cNvSpPr/>
          <p:nvPr/>
        </p:nvSpPr>
        <p:spPr>
          <a:xfrm>
            <a:off x="1011107" y="3357999"/>
            <a:ext cx="156761" cy="260028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5510BA1-CE86-5440-B454-8F86ED509247}"/>
              </a:ext>
            </a:extLst>
          </p:cNvPr>
          <p:cNvGrpSpPr/>
          <p:nvPr/>
        </p:nvGrpSpPr>
        <p:grpSpPr>
          <a:xfrm>
            <a:off x="4534779" y="1462730"/>
            <a:ext cx="617796" cy="1094007"/>
            <a:chOff x="4534779" y="1462730"/>
            <a:chExt cx="617796" cy="1094007"/>
          </a:xfrm>
        </p:grpSpPr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7B1A71A-665E-1645-8C1C-01B3036FC2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4779" y="2001878"/>
              <a:ext cx="285118" cy="554859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8" name="Picture 147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FEBF1645-96BE-DA4F-9ACD-936293527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8115" r="50325" b="83539"/>
            <a:stretch/>
          </p:blipFill>
          <p:spPr>
            <a:xfrm>
              <a:off x="4705903" y="1462730"/>
              <a:ext cx="446672" cy="477051"/>
            </a:xfrm>
            <a:prstGeom prst="rect">
              <a:avLst/>
            </a:prstGeom>
          </p:spPr>
        </p:pic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DF47D1D4-96F0-394C-8C20-A36D6408E91C}"/>
              </a:ext>
            </a:extLst>
          </p:cNvPr>
          <p:cNvGrpSpPr/>
          <p:nvPr/>
        </p:nvGrpSpPr>
        <p:grpSpPr>
          <a:xfrm>
            <a:off x="3360217" y="3249251"/>
            <a:ext cx="1187369" cy="956720"/>
            <a:chOff x="3360217" y="3249251"/>
            <a:chExt cx="1187369" cy="956720"/>
          </a:xfrm>
        </p:grpSpPr>
        <p:pic>
          <p:nvPicPr>
            <p:cNvPr id="151" name="Picture 150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E4E70CD9-B49B-5C44-B1C3-11EC1456A2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21" t="33715" r="75919" b="49898"/>
            <a:stretch/>
          </p:blipFill>
          <p:spPr>
            <a:xfrm>
              <a:off x="3360217" y="3731085"/>
              <a:ext cx="435061" cy="474886"/>
            </a:xfrm>
            <a:prstGeom prst="rect">
              <a:avLst/>
            </a:prstGeom>
          </p:spPr>
        </p:pic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E20D8EBB-8FC7-884A-B017-B1C6A1F965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9117" y="3249251"/>
              <a:ext cx="698469" cy="66409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Picture 123">
            <a:extLst>
              <a:ext uri="{FF2B5EF4-FFF2-40B4-BE49-F238E27FC236}">
                <a16:creationId xmlns:a16="http://schemas.microsoft.com/office/drawing/2014/main" id="{C6C2DB1B-481A-6D41-B683-A88F779AD5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4907" y="1516069"/>
            <a:ext cx="345374" cy="230249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3FEB6ABA-7102-B241-80C2-466690057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2458" y="1569884"/>
            <a:ext cx="335472" cy="217070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3A957583-E0E3-F046-AF3F-1968ED4F4B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5132" y="4760082"/>
            <a:ext cx="311978" cy="2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02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Altering specific features of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pic>
        <p:nvPicPr>
          <p:cNvPr id="91" name="Picture 90" descr="Shape&#10;&#10;Description automatically generated">
            <a:extLst>
              <a:ext uri="{FF2B5EF4-FFF2-40B4-BE49-F238E27FC236}">
                <a16:creationId xmlns:a16="http://schemas.microsoft.com/office/drawing/2014/main" id="{E82B24C0-591C-E244-BD54-07A1C51A52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356" y="1530990"/>
            <a:ext cx="3726964" cy="3187642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3F486356-52CE-5848-A333-2CECC89CD15F}"/>
              </a:ext>
            </a:extLst>
          </p:cNvPr>
          <p:cNvGrpSpPr/>
          <p:nvPr/>
        </p:nvGrpSpPr>
        <p:grpSpPr>
          <a:xfrm>
            <a:off x="4564889" y="1394460"/>
            <a:ext cx="1005538" cy="1183934"/>
            <a:chOff x="927361" y="1237403"/>
            <a:chExt cx="1005538" cy="1183934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D356CEFB-9E81-8D49-99D7-61A13C7A06AC}"/>
                </a:ext>
              </a:extLst>
            </p:cNvPr>
            <p:cNvGrpSpPr/>
            <p:nvPr/>
          </p:nvGrpSpPr>
          <p:grpSpPr>
            <a:xfrm>
              <a:off x="1571322" y="1281098"/>
              <a:ext cx="361577" cy="1140239"/>
              <a:chOff x="1645449" y="1267871"/>
              <a:chExt cx="292389" cy="922054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83CE25E0-13A8-124A-9F73-95E0AE398C2B}"/>
                  </a:ext>
                </a:extLst>
              </p:cNvPr>
              <p:cNvSpPr/>
              <p:nvPr/>
            </p:nvSpPr>
            <p:spPr>
              <a:xfrm>
                <a:off x="1731374" y="2118635"/>
                <a:ext cx="71290" cy="712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871A9A83-538F-EB4C-9E18-83EE806E89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5449" y="1267871"/>
                <a:ext cx="292389" cy="194926"/>
              </a:xfrm>
              <a:prstGeom prst="rect">
                <a:avLst/>
              </a:prstGeom>
            </p:spPr>
          </p:pic>
        </p:grp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DD670CC3-999D-C242-A11D-5359F98296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3" t="3959" r="91552" b="4972"/>
            <a:stretch/>
          </p:blipFill>
          <p:spPr>
            <a:xfrm>
              <a:off x="927361" y="1237403"/>
              <a:ext cx="540118" cy="611822"/>
            </a:xfrm>
            <a:prstGeom prst="rect">
              <a:avLst/>
            </a:prstGeom>
          </p:spPr>
        </p:pic>
      </p:grpSp>
      <p:pic>
        <p:nvPicPr>
          <p:cNvPr id="115" name="Picture 114">
            <a:extLst>
              <a:ext uri="{FF2B5EF4-FFF2-40B4-BE49-F238E27FC236}">
                <a16:creationId xmlns:a16="http://schemas.microsoft.com/office/drawing/2014/main" id="{E47F183C-5EF7-1046-9B58-314C69C9F9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7333" y="2123490"/>
            <a:ext cx="1399939" cy="31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36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Altering specific features of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pic>
        <p:nvPicPr>
          <p:cNvPr id="65" name="Picture 64" descr="Shape&#10;&#10;Description automatically generated">
            <a:extLst>
              <a:ext uri="{FF2B5EF4-FFF2-40B4-BE49-F238E27FC236}">
                <a16:creationId xmlns:a16="http://schemas.microsoft.com/office/drawing/2014/main" id="{E6E83724-0EBC-0D48-8670-9C4469E76A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356" y="1530990"/>
            <a:ext cx="3726964" cy="3187642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D260C2D7-9F48-FA4E-9572-5DCF1178EDB1}"/>
              </a:ext>
            </a:extLst>
          </p:cNvPr>
          <p:cNvGrpSpPr/>
          <p:nvPr/>
        </p:nvGrpSpPr>
        <p:grpSpPr>
          <a:xfrm>
            <a:off x="4564889" y="1394460"/>
            <a:ext cx="1005538" cy="1183934"/>
            <a:chOff x="927361" y="1237403"/>
            <a:chExt cx="1005538" cy="1183934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ADF1BEC-E222-7E47-8D40-E4F9D7DBF6EC}"/>
                </a:ext>
              </a:extLst>
            </p:cNvPr>
            <p:cNvGrpSpPr/>
            <p:nvPr/>
          </p:nvGrpSpPr>
          <p:grpSpPr>
            <a:xfrm>
              <a:off x="1571322" y="1281098"/>
              <a:ext cx="361577" cy="1140239"/>
              <a:chOff x="1645449" y="1267871"/>
              <a:chExt cx="292389" cy="922054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17E3E87-23A1-BA44-B60E-81A06CC97F2D}"/>
                  </a:ext>
                </a:extLst>
              </p:cNvPr>
              <p:cNvSpPr/>
              <p:nvPr/>
            </p:nvSpPr>
            <p:spPr>
              <a:xfrm>
                <a:off x="1731374" y="2118635"/>
                <a:ext cx="71290" cy="712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2" name="Picture 91">
                <a:extLst>
                  <a:ext uri="{FF2B5EF4-FFF2-40B4-BE49-F238E27FC236}">
                    <a16:creationId xmlns:a16="http://schemas.microsoft.com/office/drawing/2014/main" id="{8612922F-BC3D-7740-BA41-AB8E69361D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5449" y="1267871"/>
                <a:ext cx="292389" cy="194926"/>
              </a:xfrm>
              <a:prstGeom prst="rect">
                <a:avLst/>
              </a:prstGeom>
            </p:spPr>
          </p:pic>
        </p:grp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26D7D78A-E5CF-C64C-AAAF-57361874E4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3" t="3959" r="91552" b="4972"/>
            <a:stretch/>
          </p:blipFill>
          <p:spPr>
            <a:xfrm>
              <a:off x="927361" y="1237403"/>
              <a:ext cx="540118" cy="611822"/>
            </a:xfrm>
            <a:prstGeom prst="rect">
              <a:avLst/>
            </a:prstGeom>
          </p:spPr>
        </p:pic>
      </p:grpSp>
      <p:sp>
        <p:nvSpPr>
          <p:cNvPr id="93" name="Oval 92">
            <a:extLst>
              <a:ext uri="{FF2B5EF4-FFF2-40B4-BE49-F238E27FC236}">
                <a16:creationId xmlns:a16="http://schemas.microsoft.com/office/drawing/2014/main" id="{91C8605D-0670-8B4E-A8C9-17CD056B0BC9}"/>
              </a:ext>
            </a:extLst>
          </p:cNvPr>
          <p:cNvSpPr/>
          <p:nvPr/>
        </p:nvSpPr>
        <p:spPr>
          <a:xfrm>
            <a:off x="6424388" y="3247724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7A78F67-0E97-1543-A2C2-5EDB73E8E276}"/>
              </a:ext>
            </a:extLst>
          </p:cNvPr>
          <p:cNvSpPr/>
          <p:nvPr/>
        </p:nvSpPr>
        <p:spPr>
          <a:xfrm>
            <a:off x="6162670" y="3323080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BDE062B-70F8-A745-8394-C619DB0864B4}"/>
              </a:ext>
            </a:extLst>
          </p:cNvPr>
          <p:cNvSpPr/>
          <p:nvPr/>
        </p:nvSpPr>
        <p:spPr>
          <a:xfrm>
            <a:off x="6190203" y="3513955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C68771B-AB75-074E-8622-77C90BB8CF52}"/>
              </a:ext>
            </a:extLst>
          </p:cNvPr>
          <p:cNvSpPr/>
          <p:nvPr/>
        </p:nvSpPr>
        <p:spPr>
          <a:xfrm>
            <a:off x="6389147" y="3601177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CC92BBC-5879-6048-B01D-312883FD4411}"/>
              </a:ext>
            </a:extLst>
          </p:cNvPr>
          <p:cNvSpPr/>
          <p:nvPr/>
        </p:nvSpPr>
        <p:spPr>
          <a:xfrm>
            <a:off x="6138740" y="3162544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C992766-044C-3F4A-BA83-32B023587E70}"/>
              </a:ext>
            </a:extLst>
          </p:cNvPr>
          <p:cNvSpPr/>
          <p:nvPr/>
        </p:nvSpPr>
        <p:spPr>
          <a:xfrm>
            <a:off x="6297269" y="3220416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BF4EE0E-1219-4A47-B12B-508856B4D3FE}"/>
              </a:ext>
            </a:extLst>
          </p:cNvPr>
          <p:cNvSpPr/>
          <p:nvPr/>
        </p:nvSpPr>
        <p:spPr>
          <a:xfrm>
            <a:off x="6539592" y="3370606"/>
            <a:ext cx="83903" cy="83903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C9301034-FE1B-7B40-AACF-D4BC7AC56BC3}"/>
              </a:ext>
            </a:extLst>
          </p:cNvPr>
          <p:cNvSpPr/>
          <p:nvPr/>
        </p:nvSpPr>
        <p:spPr>
          <a:xfrm>
            <a:off x="6293086" y="3581210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0CF86C7-6C4C-624F-8B46-4B7E2DEDE360}"/>
              </a:ext>
            </a:extLst>
          </p:cNvPr>
          <p:cNvSpPr/>
          <p:nvPr/>
        </p:nvSpPr>
        <p:spPr>
          <a:xfrm>
            <a:off x="6260363" y="3322342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9A5A7C07-627C-C241-8A0A-07DD8BB27A9B}"/>
              </a:ext>
            </a:extLst>
          </p:cNvPr>
          <p:cNvSpPr/>
          <p:nvPr/>
        </p:nvSpPr>
        <p:spPr>
          <a:xfrm>
            <a:off x="6481716" y="3479754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F30A284-A5CE-B244-A0C6-C7CF9E240739}"/>
              </a:ext>
            </a:extLst>
          </p:cNvPr>
          <p:cNvSpPr/>
          <p:nvPr/>
        </p:nvSpPr>
        <p:spPr>
          <a:xfrm>
            <a:off x="6517090" y="3271172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6332EB0B-BC1F-9D47-AD90-9BA1F4A8C360}"/>
              </a:ext>
            </a:extLst>
          </p:cNvPr>
          <p:cNvSpPr/>
          <p:nvPr/>
        </p:nvSpPr>
        <p:spPr>
          <a:xfrm>
            <a:off x="6279760" y="3476985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DC1A9BB8-F1A0-CB40-A77C-E5DA7EDFE293}"/>
              </a:ext>
            </a:extLst>
          </p:cNvPr>
          <p:cNvSpPr/>
          <p:nvPr/>
        </p:nvSpPr>
        <p:spPr>
          <a:xfrm>
            <a:off x="6419592" y="3373200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C0613454-D59C-C54E-BDB5-DA5C6C47EAA3}"/>
              </a:ext>
            </a:extLst>
          </p:cNvPr>
          <p:cNvSpPr/>
          <p:nvPr/>
        </p:nvSpPr>
        <p:spPr>
          <a:xfrm>
            <a:off x="6788630" y="3216334"/>
            <a:ext cx="238539" cy="514961"/>
          </a:xfrm>
          <a:prstGeom prst="rightBrace">
            <a:avLst>
              <a:gd name="adj1" fmla="val 44999"/>
              <a:gd name="adj2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5174964D-2EDD-9A46-B019-9944D2D1E1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7333" y="2123490"/>
            <a:ext cx="1399939" cy="314779"/>
          </a:xfrm>
          <a:prstGeom prst="rect">
            <a:avLst/>
          </a:prstGeom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41CB38C-D72A-4C44-8720-7633F441FD4F}"/>
              </a:ext>
            </a:extLst>
          </p:cNvPr>
          <p:cNvGrpSpPr/>
          <p:nvPr/>
        </p:nvGrpSpPr>
        <p:grpSpPr>
          <a:xfrm>
            <a:off x="6932946" y="3164542"/>
            <a:ext cx="1791899" cy="584775"/>
            <a:chOff x="3267986" y="3007485"/>
            <a:chExt cx="1791899" cy="584775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EEB78FC-FF73-8B47-A988-CD7D9B1A04FC}"/>
                </a:ext>
              </a:extLst>
            </p:cNvPr>
            <p:cNvSpPr txBox="1"/>
            <p:nvPr/>
          </p:nvSpPr>
          <p:spPr>
            <a:xfrm>
              <a:off x="3267986" y="3007485"/>
              <a:ext cx="1791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             of data with target feature </a:t>
              </a:r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C2A8333-8DE9-3C45-8ED3-780DF71D2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77191" y="3056492"/>
              <a:ext cx="545331" cy="240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8199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 descr="Shape&#10;&#10;Description automatically generated">
            <a:extLst>
              <a:ext uri="{FF2B5EF4-FFF2-40B4-BE49-F238E27FC236}">
                <a16:creationId xmlns:a16="http://schemas.microsoft.com/office/drawing/2014/main" id="{71B77806-842E-F543-9661-346A44D8B2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356" y="1530990"/>
            <a:ext cx="3726964" cy="3187642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5AA9922-A464-3F4E-B81A-9039B437BE1A}"/>
              </a:ext>
            </a:extLst>
          </p:cNvPr>
          <p:cNvGrpSpPr/>
          <p:nvPr/>
        </p:nvGrpSpPr>
        <p:grpSpPr>
          <a:xfrm>
            <a:off x="4564889" y="1394460"/>
            <a:ext cx="1005538" cy="1183934"/>
            <a:chOff x="927361" y="1237403"/>
            <a:chExt cx="1005538" cy="118393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A4F4DE6-6E79-B141-95DB-6DA18D756998}"/>
                </a:ext>
              </a:extLst>
            </p:cNvPr>
            <p:cNvGrpSpPr/>
            <p:nvPr/>
          </p:nvGrpSpPr>
          <p:grpSpPr>
            <a:xfrm>
              <a:off x="1571322" y="1281098"/>
              <a:ext cx="361577" cy="1140239"/>
              <a:chOff x="1645449" y="1267871"/>
              <a:chExt cx="292389" cy="922054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DB5032B-379C-C04A-B726-78D1E7FC7E8B}"/>
                  </a:ext>
                </a:extLst>
              </p:cNvPr>
              <p:cNvSpPr/>
              <p:nvPr/>
            </p:nvSpPr>
            <p:spPr>
              <a:xfrm>
                <a:off x="1731374" y="2118635"/>
                <a:ext cx="71290" cy="712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8FB7280-400F-E449-89D5-5D4A943E9A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5449" y="1267871"/>
                <a:ext cx="292389" cy="194926"/>
              </a:xfrm>
              <a:prstGeom prst="rect">
                <a:avLst/>
              </a:prstGeom>
            </p:spPr>
          </p:pic>
        </p:grp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4D702C6-17A2-5E4D-8D99-908991CB73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3" t="3959" r="91552" b="4972"/>
            <a:stretch/>
          </p:blipFill>
          <p:spPr>
            <a:xfrm>
              <a:off x="927361" y="1237403"/>
              <a:ext cx="540118" cy="6118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Altering specific features of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3137C5-C913-374C-8A69-12C852F232A2}"/>
              </a:ext>
            </a:extLst>
          </p:cNvPr>
          <p:cNvSpPr/>
          <p:nvPr/>
        </p:nvSpPr>
        <p:spPr>
          <a:xfrm>
            <a:off x="6424388" y="3247724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05484DC5-6F0F-504C-A919-AC7DDC02D750}"/>
              </a:ext>
            </a:extLst>
          </p:cNvPr>
          <p:cNvSpPr/>
          <p:nvPr/>
        </p:nvSpPr>
        <p:spPr>
          <a:xfrm>
            <a:off x="6162670" y="3323080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D63D5323-E5B2-C947-853B-E20C85154A37}"/>
              </a:ext>
            </a:extLst>
          </p:cNvPr>
          <p:cNvSpPr/>
          <p:nvPr/>
        </p:nvSpPr>
        <p:spPr>
          <a:xfrm>
            <a:off x="6190203" y="3513955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E717562-259B-1641-86E9-6DCCBD4AB071}"/>
              </a:ext>
            </a:extLst>
          </p:cNvPr>
          <p:cNvSpPr/>
          <p:nvPr/>
        </p:nvSpPr>
        <p:spPr>
          <a:xfrm>
            <a:off x="6389147" y="3601177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3CB4D51-BB75-AF45-9D4C-22B7662C434E}"/>
              </a:ext>
            </a:extLst>
          </p:cNvPr>
          <p:cNvSpPr/>
          <p:nvPr/>
        </p:nvSpPr>
        <p:spPr>
          <a:xfrm>
            <a:off x="6138740" y="3162544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70B9939E-11D0-8A4A-AE93-D69EC2AD130E}"/>
              </a:ext>
            </a:extLst>
          </p:cNvPr>
          <p:cNvSpPr/>
          <p:nvPr/>
        </p:nvSpPr>
        <p:spPr>
          <a:xfrm>
            <a:off x="6297269" y="3220416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1C9D23B1-F6CA-3E4C-88CF-E643E955010B}"/>
              </a:ext>
            </a:extLst>
          </p:cNvPr>
          <p:cNvSpPr/>
          <p:nvPr/>
        </p:nvSpPr>
        <p:spPr>
          <a:xfrm>
            <a:off x="6539592" y="3370606"/>
            <a:ext cx="83903" cy="83903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89A43EE-3112-A74A-9905-36026D982CBD}"/>
              </a:ext>
            </a:extLst>
          </p:cNvPr>
          <p:cNvSpPr/>
          <p:nvPr/>
        </p:nvSpPr>
        <p:spPr>
          <a:xfrm>
            <a:off x="6293086" y="3581210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052EACE-A735-6340-B6C4-507926041696}"/>
              </a:ext>
            </a:extLst>
          </p:cNvPr>
          <p:cNvSpPr/>
          <p:nvPr/>
        </p:nvSpPr>
        <p:spPr>
          <a:xfrm>
            <a:off x="6260363" y="3322342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7B70CC9-8091-5F49-B15A-4400158B9FF5}"/>
              </a:ext>
            </a:extLst>
          </p:cNvPr>
          <p:cNvSpPr/>
          <p:nvPr/>
        </p:nvSpPr>
        <p:spPr>
          <a:xfrm>
            <a:off x="6481716" y="3479754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CD801D1-E2FF-F540-90BA-2CDF6ECDD521}"/>
              </a:ext>
            </a:extLst>
          </p:cNvPr>
          <p:cNvSpPr/>
          <p:nvPr/>
        </p:nvSpPr>
        <p:spPr>
          <a:xfrm>
            <a:off x="6517090" y="3271172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B464BDBA-D774-224E-B2B4-A71AA40E088A}"/>
              </a:ext>
            </a:extLst>
          </p:cNvPr>
          <p:cNvSpPr/>
          <p:nvPr/>
        </p:nvSpPr>
        <p:spPr>
          <a:xfrm>
            <a:off x="6279760" y="3476985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37021D4B-9A80-0A4C-AA7E-15BA25DF5E8C}"/>
              </a:ext>
            </a:extLst>
          </p:cNvPr>
          <p:cNvSpPr/>
          <p:nvPr/>
        </p:nvSpPr>
        <p:spPr>
          <a:xfrm>
            <a:off x="6419592" y="3373200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ross 128">
            <a:extLst>
              <a:ext uri="{FF2B5EF4-FFF2-40B4-BE49-F238E27FC236}">
                <a16:creationId xmlns:a16="http://schemas.microsoft.com/office/drawing/2014/main" id="{5F31E7F2-3C8C-594D-967A-3D5B79A01433}"/>
              </a:ext>
            </a:extLst>
          </p:cNvPr>
          <p:cNvSpPr/>
          <p:nvPr/>
        </p:nvSpPr>
        <p:spPr>
          <a:xfrm>
            <a:off x="6265465" y="3307404"/>
            <a:ext cx="293410" cy="293410"/>
          </a:xfrm>
          <a:prstGeom prst="plus">
            <a:avLst>
              <a:gd name="adj" fmla="val 38526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ight Brace 132">
            <a:extLst>
              <a:ext uri="{FF2B5EF4-FFF2-40B4-BE49-F238E27FC236}">
                <a16:creationId xmlns:a16="http://schemas.microsoft.com/office/drawing/2014/main" id="{94D91228-CFA1-8D4A-A20E-D481B60DC9FB}"/>
              </a:ext>
            </a:extLst>
          </p:cNvPr>
          <p:cNvSpPr/>
          <p:nvPr/>
        </p:nvSpPr>
        <p:spPr>
          <a:xfrm>
            <a:off x="6788630" y="3216334"/>
            <a:ext cx="238539" cy="514961"/>
          </a:xfrm>
          <a:prstGeom prst="rightBrace">
            <a:avLst>
              <a:gd name="adj1" fmla="val 44999"/>
              <a:gd name="adj2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ACEB3189-3000-A740-BB73-4C694BDC8DAC}"/>
              </a:ext>
            </a:extLst>
          </p:cNvPr>
          <p:cNvCxnSpPr>
            <a:cxnSpLocks/>
          </p:cNvCxnSpPr>
          <p:nvPr/>
        </p:nvCxnSpPr>
        <p:spPr>
          <a:xfrm flipH="1">
            <a:off x="6481716" y="2915458"/>
            <a:ext cx="460621" cy="445336"/>
          </a:xfrm>
          <a:prstGeom prst="straightConnector1">
            <a:avLst/>
          </a:prstGeom>
          <a:ln w="349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6FC7AE40-58A4-8043-A57E-1EE95F9B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7333" y="2123490"/>
            <a:ext cx="1399939" cy="314779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2D46547-B402-3643-A8AA-02A94C2298F9}"/>
              </a:ext>
            </a:extLst>
          </p:cNvPr>
          <p:cNvGrpSpPr/>
          <p:nvPr/>
        </p:nvGrpSpPr>
        <p:grpSpPr>
          <a:xfrm>
            <a:off x="5464815" y="1694332"/>
            <a:ext cx="2842174" cy="1678868"/>
            <a:chOff x="1827287" y="1537275"/>
            <a:chExt cx="2842174" cy="1678868"/>
          </a:xfrm>
        </p:grpSpPr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36EBF8A9-B3C4-E44C-82DC-7CD495AD297E}"/>
                </a:ext>
              </a:extLst>
            </p:cNvPr>
            <p:cNvCxnSpPr>
              <a:cxnSpLocks/>
            </p:cNvCxnSpPr>
            <p:nvPr/>
          </p:nvCxnSpPr>
          <p:spPr>
            <a:xfrm>
              <a:off x="1827287" y="2465373"/>
              <a:ext cx="879342" cy="75077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0C623D76-4670-8346-ADAA-A70D8F760307}"/>
                </a:ext>
              </a:extLst>
            </p:cNvPr>
            <p:cNvSpPr/>
            <p:nvPr/>
          </p:nvSpPr>
          <p:spPr>
            <a:xfrm>
              <a:off x="2028293" y="2640459"/>
              <a:ext cx="117942" cy="1179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C803F84C-CAF3-E74A-A990-0BCB3B571D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3261" y="1857371"/>
              <a:ext cx="873822" cy="748575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2AD57D5D-8436-6545-B3CC-81B574995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01218" y="1537275"/>
              <a:ext cx="2368243" cy="260096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62344D5-57B4-FE4D-970C-C1631F2A91ED}"/>
              </a:ext>
            </a:extLst>
          </p:cNvPr>
          <p:cNvGrpSpPr/>
          <p:nvPr/>
        </p:nvGrpSpPr>
        <p:grpSpPr>
          <a:xfrm>
            <a:off x="6781734" y="2281277"/>
            <a:ext cx="1960350" cy="830997"/>
            <a:chOff x="3144206" y="2124220"/>
            <a:chExt cx="1960350" cy="830997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435C037-CD34-9342-B3B2-5FB42111B4F0}"/>
                </a:ext>
              </a:extLst>
            </p:cNvPr>
            <p:cNvSpPr txBox="1"/>
            <p:nvPr/>
          </p:nvSpPr>
          <p:spPr>
            <a:xfrm>
              <a:off x="3144206" y="2124220"/>
              <a:ext cx="19603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           , </a:t>
              </a:r>
              <a:r>
                <a:rPr lang="en-US" sz="1600" i="1" dirty="0"/>
                <a:t>average of mean codes </a:t>
              </a:r>
              <a:r>
                <a:rPr lang="en-US" sz="1600" dirty="0"/>
                <a:t>of data with target feature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3305BCA-3E2A-E34E-9512-DCD088C2B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15758" y="2189771"/>
              <a:ext cx="613857" cy="212489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D3576C8-3E27-A841-AB21-6EC80245E3EE}"/>
              </a:ext>
            </a:extLst>
          </p:cNvPr>
          <p:cNvGrpSpPr/>
          <p:nvPr/>
        </p:nvGrpSpPr>
        <p:grpSpPr>
          <a:xfrm>
            <a:off x="6932946" y="3164542"/>
            <a:ext cx="1791899" cy="584775"/>
            <a:chOff x="3267986" y="3007485"/>
            <a:chExt cx="1791899" cy="584775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54C0CF4E-825A-B74B-81B8-72577D7D6D5F}"/>
                </a:ext>
              </a:extLst>
            </p:cNvPr>
            <p:cNvSpPr txBox="1"/>
            <p:nvPr/>
          </p:nvSpPr>
          <p:spPr>
            <a:xfrm>
              <a:off x="3267986" y="3007485"/>
              <a:ext cx="1791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             of data with target feature 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067FAE9-6476-F942-8EA2-E6C4721D0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377191" y="3056492"/>
              <a:ext cx="545331" cy="24096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AF1E294-7BDB-B54B-9C46-9BDB49CACF4E}"/>
              </a:ext>
            </a:extLst>
          </p:cNvPr>
          <p:cNvGrpSpPr/>
          <p:nvPr/>
        </p:nvGrpSpPr>
        <p:grpSpPr>
          <a:xfrm>
            <a:off x="2546240" y="5000161"/>
            <a:ext cx="6723516" cy="1430346"/>
            <a:chOff x="390181" y="5366163"/>
            <a:chExt cx="6723516" cy="143034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80BCC3-EEE9-BF44-A67A-894F84B6D8B5}"/>
                </a:ext>
              </a:extLst>
            </p:cNvPr>
            <p:cNvGrpSpPr/>
            <p:nvPr/>
          </p:nvGrpSpPr>
          <p:grpSpPr>
            <a:xfrm>
              <a:off x="390181" y="5366163"/>
              <a:ext cx="6723516" cy="1096866"/>
              <a:chOff x="417613" y="5293011"/>
              <a:chExt cx="6723516" cy="1096866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ED3CF062-66E0-D349-99F3-98DF8E986D5D}"/>
                  </a:ext>
                </a:extLst>
              </p:cNvPr>
              <p:cNvGrpSpPr/>
              <p:nvPr/>
            </p:nvGrpSpPr>
            <p:grpSpPr>
              <a:xfrm>
                <a:off x="680817" y="5293011"/>
                <a:ext cx="6460312" cy="1096866"/>
                <a:chOff x="4711699" y="1392598"/>
                <a:chExt cx="6460312" cy="1096866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B8061A9E-B18B-7042-8D11-B0248E4D1F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9622"/>
                <a:stretch/>
              </p:blipFill>
              <p:spPr>
                <a:xfrm>
                  <a:off x="4711699" y="1817648"/>
                  <a:ext cx="6460312" cy="671816"/>
                </a:xfrm>
                <a:prstGeom prst="rect">
                  <a:avLst/>
                </a:prstGeom>
              </p:spPr>
            </p:pic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F2E8A31E-387F-C840-B167-A7CFE074C3C2}"/>
                    </a:ext>
                  </a:extLst>
                </p:cNvPr>
                <p:cNvGrpSpPr/>
                <p:nvPr/>
              </p:nvGrpSpPr>
              <p:grpSpPr>
                <a:xfrm>
                  <a:off x="9680723" y="1392598"/>
                  <a:ext cx="1491288" cy="369332"/>
                  <a:chOff x="9680723" y="1392598"/>
                  <a:chExt cx="1491288" cy="369332"/>
                </a:xfrm>
              </p:grpSpPr>
              <p:cxnSp>
                <p:nvCxnSpPr>
                  <p:cNvPr id="58" name="Straight Arrow Connector 57">
                    <a:extLst>
                      <a:ext uri="{FF2B5EF4-FFF2-40B4-BE49-F238E27FC236}">
                        <a16:creationId xmlns:a16="http://schemas.microsoft.com/office/drawing/2014/main" id="{05348D76-3556-4B48-B978-D50E531D57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984421" y="1733828"/>
                    <a:ext cx="1187590" cy="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E5117F2B-B2F7-E74F-A823-1B7972131350}"/>
                      </a:ext>
                    </a:extLst>
                  </p:cNvPr>
                  <p:cNvSpPr txBox="1"/>
                  <p:nvPr/>
                </p:nvSpPr>
                <p:spPr>
                  <a:xfrm>
                    <a:off x="9680723" y="1392598"/>
                    <a:ext cx="130823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Increasing</a:t>
                    </a:r>
                  </a:p>
                </p:txBody>
              </p:sp>
              <p:pic>
                <p:nvPicPr>
                  <p:cNvPr id="62" name="Picture 61">
                    <a:extLst>
                      <a:ext uri="{FF2B5EF4-FFF2-40B4-BE49-F238E27FC236}">
                        <a16:creationId xmlns:a16="http://schemas.microsoft.com/office/drawing/2014/main" id="{A39C99C4-3621-4E4B-B963-75B5879A12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10800582" y="1535434"/>
                    <a:ext cx="188375" cy="145562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948F61B8-F00E-104D-9C0F-1A54B92CEE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25007" y="5408631"/>
                <a:ext cx="2757637" cy="300258"/>
              </a:xfrm>
              <a:prstGeom prst="rect">
                <a:avLst/>
              </a:prstGeom>
            </p:spPr>
          </p:pic>
          <p:pic>
            <p:nvPicPr>
              <p:cNvPr id="87" name="Picture 86">
                <a:extLst>
                  <a:ext uri="{FF2B5EF4-FFF2-40B4-BE49-F238E27FC236}">
                    <a16:creationId xmlns:a16="http://schemas.microsoft.com/office/drawing/2014/main" id="{FE3A28FE-74A3-E148-A407-6714352068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17613" y="5429588"/>
                <a:ext cx="1157116" cy="269757"/>
              </a:xfrm>
              <a:prstGeom prst="rect">
                <a:avLst/>
              </a:prstGeom>
            </p:spPr>
          </p:pic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A1CBB7E9-55D2-734B-8609-4D78EC542A39}"/>
                </a:ext>
              </a:extLst>
            </p:cNvPr>
            <p:cNvSpPr txBox="1"/>
            <p:nvPr/>
          </p:nvSpPr>
          <p:spPr>
            <a:xfrm>
              <a:off x="598521" y="645795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Image from: Steven Flores (</a:t>
              </a:r>
              <a:r>
                <a:rPr lang="en-US" sz="1600" dirty="0">
                  <a:hlinkClick r:id="rId13"/>
                </a:rPr>
                <a:t>link</a:t>
              </a:r>
              <a:r>
                <a:rPr lang="en-US" sz="1600" dirty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324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 descr="Shape&#10;&#10;Description automatically generated">
            <a:extLst>
              <a:ext uri="{FF2B5EF4-FFF2-40B4-BE49-F238E27FC236}">
                <a16:creationId xmlns:a16="http://schemas.microsoft.com/office/drawing/2014/main" id="{71B77806-842E-F543-9661-346A44D8B2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8" y="1373933"/>
            <a:ext cx="3726964" cy="3187642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5AA9922-A464-3F4E-B81A-9039B437BE1A}"/>
              </a:ext>
            </a:extLst>
          </p:cNvPr>
          <p:cNvGrpSpPr/>
          <p:nvPr/>
        </p:nvGrpSpPr>
        <p:grpSpPr>
          <a:xfrm>
            <a:off x="927361" y="1237403"/>
            <a:ext cx="1005538" cy="1183934"/>
            <a:chOff x="927361" y="1237403"/>
            <a:chExt cx="1005538" cy="118393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A4F4DE6-6E79-B141-95DB-6DA18D756998}"/>
                </a:ext>
              </a:extLst>
            </p:cNvPr>
            <p:cNvGrpSpPr/>
            <p:nvPr/>
          </p:nvGrpSpPr>
          <p:grpSpPr>
            <a:xfrm>
              <a:off x="1571322" y="1281098"/>
              <a:ext cx="361577" cy="1140239"/>
              <a:chOff x="1645449" y="1267871"/>
              <a:chExt cx="292389" cy="922054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DB5032B-379C-C04A-B726-78D1E7FC7E8B}"/>
                  </a:ext>
                </a:extLst>
              </p:cNvPr>
              <p:cNvSpPr/>
              <p:nvPr/>
            </p:nvSpPr>
            <p:spPr>
              <a:xfrm>
                <a:off x="1731374" y="2118635"/>
                <a:ext cx="71290" cy="712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8FB7280-400F-E449-89D5-5D4A943E9A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5449" y="1267871"/>
                <a:ext cx="292389" cy="194926"/>
              </a:xfrm>
              <a:prstGeom prst="rect">
                <a:avLst/>
              </a:prstGeom>
            </p:spPr>
          </p:pic>
        </p:grp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4D702C6-17A2-5E4D-8D99-908991CB73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3" t="3959" r="91552" b="4972"/>
            <a:stretch/>
          </p:blipFill>
          <p:spPr>
            <a:xfrm>
              <a:off x="927361" y="1237403"/>
              <a:ext cx="540118" cy="6118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Altering specific features of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EAF230-10D1-1943-9515-6195EA05185C}"/>
              </a:ext>
            </a:extLst>
          </p:cNvPr>
          <p:cNvSpPr txBox="1"/>
          <p:nvPr/>
        </p:nvSpPr>
        <p:spPr>
          <a:xfrm>
            <a:off x="8077200" y="5416772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Requirement:</a:t>
            </a:r>
            <a:br>
              <a:rPr lang="en-US" dirty="0"/>
            </a:br>
            <a:r>
              <a:rPr lang="en-US" dirty="0"/>
              <a:t>*Need* to know which data have the target characteristic (e.g. blonde hair)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3137C5-C913-374C-8A69-12C852F232A2}"/>
              </a:ext>
            </a:extLst>
          </p:cNvPr>
          <p:cNvSpPr/>
          <p:nvPr/>
        </p:nvSpPr>
        <p:spPr>
          <a:xfrm>
            <a:off x="2786860" y="3090667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05484DC5-6F0F-504C-A919-AC7DDC02D750}"/>
              </a:ext>
            </a:extLst>
          </p:cNvPr>
          <p:cNvSpPr/>
          <p:nvPr/>
        </p:nvSpPr>
        <p:spPr>
          <a:xfrm>
            <a:off x="2525142" y="3166023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D63D5323-E5B2-C947-853B-E20C85154A37}"/>
              </a:ext>
            </a:extLst>
          </p:cNvPr>
          <p:cNvSpPr/>
          <p:nvPr/>
        </p:nvSpPr>
        <p:spPr>
          <a:xfrm>
            <a:off x="2552675" y="3356898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E717562-259B-1641-86E9-6DCCBD4AB071}"/>
              </a:ext>
            </a:extLst>
          </p:cNvPr>
          <p:cNvSpPr/>
          <p:nvPr/>
        </p:nvSpPr>
        <p:spPr>
          <a:xfrm>
            <a:off x="2751619" y="3444120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3CB4D51-BB75-AF45-9D4C-22B7662C434E}"/>
              </a:ext>
            </a:extLst>
          </p:cNvPr>
          <p:cNvSpPr/>
          <p:nvPr/>
        </p:nvSpPr>
        <p:spPr>
          <a:xfrm>
            <a:off x="2501212" y="3005487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70B9939E-11D0-8A4A-AE93-D69EC2AD130E}"/>
              </a:ext>
            </a:extLst>
          </p:cNvPr>
          <p:cNvSpPr/>
          <p:nvPr/>
        </p:nvSpPr>
        <p:spPr>
          <a:xfrm>
            <a:off x="2659741" y="3063359"/>
            <a:ext cx="75429" cy="754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1C9D23B1-F6CA-3E4C-88CF-E643E955010B}"/>
              </a:ext>
            </a:extLst>
          </p:cNvPr>
          <p:cNvSpPr/>
          <p:nvPr/>
        </p:nvSpPr>
        <p:spPr>
          <a:xfrm>
            <a:off x="2902064" y="3213549"/>
            <a:ext cx="83903" cy="83903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89A43EE-3112-A74A-9905-36026D982CBD}"/>
              </a:ext>
            </a:extLst>
          </p:cNvPr>
          <p:cNvSpPr/>
          <p:nvPr/>
        </p:nvSpPr>
        <p:spPr>
          <a:xfrm>
            <a:off x="2655558" y="3424153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052EACE-A735-6340-B6C4-507926041696}"/>
              </a:ext>
            </a:extLst>
          </p:cNvPr>
          <p:cNvSpPr/>
          <p:nvPr/>
        </p:nvSpPr>
        <p:spPr>
          <a:xfrm>
            <a:off x="2622835" y="3165285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7B70CC9-8091-5F49-B15A-4400158B9FF5}"/>
              </a:ext>
            </a:extLst>
          </p:cNvPr>
          <p:cNvSpPr/>
          <p:nvPr/>
        </p:nvSpPr>
        <p:spPr>
          <a:xfrm>
            <a:off x="2844188" y="3322697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CD801D1-E2FF-F540-90BA-2CDF6ECDD521}"/>
              </a:ext>
            </a:extLst>
          </p:cNvPr>
          <p:cNvSpPr/>
          <p:nvPr/>
        </p:nvSpPr>
        <p:spPr>
          <a:xfrm>
            <a:off x="2879562" y="3114115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B464BDBA-D774-224E-B2B4-A71AA40E088A}"/>
              </a:ext>
            </a:extLst>
          </p:cNvPr>
          <p:cNvSpPr/>
          <p:nvPr/>
        </p:nvSpPr>
        <p:spPr>
          <a:xfrm>
            <a:off x="2642232" y="3319928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37021D4B-9A80-0A4C-AA7E-15BA25DF5E8C}"/>
              </a:ext>
            </a:extLst>
          </p:cNvPr>
          <p:cNvSpPr/>
          <p:nvPr/>
        </p:nvSpPr>
        <p:spPr>
          <a:xfrm>
            <a:off x="2782064" y="3216143"/>
            <a:ext cx="83794" cy="8379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ross 128">
            <a:extLst>
              <a:ext uri="{FF2B5EF4-FFF2-40B4-BE49-F238E27FC236}">
                <a16:creationId xmlns:a16="http://schemas.microsoft.com/office/drawing/2014/main" id="{5F31E7F2-3C8C-594D-967A-3D5B79A01433}"/>
              </a:ext>
            </a:extLst>
          </p:cNvPr>
          <p:cNvSpPr/>
          <p:nvPr/>
        </p:nvSpPr>
        <p:spPr>
          <a:xfrm>
            <a:off x="2685689" y="3208098"/>
            <a:ext cx="154826" cy="154826"/>
          </a:xfrm>
          <a:prstGeom prst="plus">
            <a:avLst>
              <a:gd name="adj" fmla="val 38526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36EBF8A9-B3C4-E44C-82DC-7CD495AD297E}"/>
              </a:ext>
            </a:extLst>
          </p:cNvPr>
          <p:cNvCxnSpPr>
            <a:cxnSpLocks/>
          </p:cNvCxnSpPr>
          <p:nvPr/>
        </p:nvCxnSpPr>
        <p:spPr>
          <a:xfrm>
            <a:off x="1827287" y="2465373"/>
            <a:ext cx="879342" cy="750770"/>
          </a:xfrm>
          <a:prstGeom prst="straightConnector1">
            <a:avLst/>
          </a:prstGeom>
          <a:ln w="15875">
            <a:solidFill>
              <a:schemeClr val="tx1"/>
            </a:solidFill>
            <a:prstDash val="lg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ight Brace 132">
            <a:extLst>
              <a:ext uri="{FF2B5EF4-FFF2-40B4-BE49-F238E27FC236}">
                <a16:creationId xmlns:a16="http://schemas.microsoft.com/office/drawing/2014/main" id="{94D91228-CFA1-8D4A-A20E-D481B60DC9FB}"/>
              </a:ext>
            </a:extLst>
          </p:cNvPr>
          <p:cNvSpPr/>
          <p:nvPr/>
        </p:nvSpPr>
        <p:spPr>
          <a:xfrm>
            <a:off x="3151102" y="3059277"/>
            <a:ext cx="238539" cy="514961"/>
          </a:xfrm>
          <a:prstGeom prst="rightBrace">
            <a:avLst>
              <a:gd name="adj1" fmla="val 44999"/>
              <a:gd name="adj2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ACEB3189-3000-A740-BB73-4C694BDC8DAC}"/>
              </a:ext>
            </a:extLst>
          </p:cNvPr>
          <p:cNvCxnSpPr>
            <a:cxnSpLocks/>
          </p:cNvCxnSpPr>
          <p:nvPr/>
        </p:nvCxnSpPr>
        <p:spPr>
          <a:xfrm flipH="1">
            <a:off x="2844188" y="2758401"/>
            <a:ext cx="460621" cy="445336"/>
          </a:xfrm>
          <a:prstGeom prst="straightConnector1">
            <a:avLst/>
          </a:prstGeom>
          <a:ln w="349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0C623D76-4670-8346-ADAA-A70D8F760307}"/>
              </a:ext>
            </a:extLst>
          </p:cNvPr>
          <p:cNvSpPr/>
          <p:nvPr/>
        </p:nvSpPr>
        <p:spPr>
          <a:xfrm>
            <a:off x="2028293" y="2640459"/>
            <a:ext cx="117942" cy="1179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C803F84C-CAF3-E74A-A990-0BCB3B571D21}"/>
              </a:ext>
            </a:extLst>
          </p:cNvPr>
          <p:cNvCxnSpPr>
            <a:cxnSpLocks/>
          </p:cNvCxnSpPr>
          <p:nvPr/>
        </p:nvCxnSpPr>
        <p:spPr>
          <a:xfrm flipH="1">
            <a:off x="2173261" y="1857371"/>
            <a:ext cx="873822" cy="748575"/>
          </a:xfrm>
          <a:prstGeom prst="straightConnector1">
            <a:avLst/>
          </a:prstGeom>
          <a:ln w="349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6FC7AE40-58A4-8043-A57E-1EE95F9B5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805" y="1966433"/>
            <a:ext cx="1399939" cy="314779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2952355D-7DFC-B64D-A818-C22DABEF3729}"/>
              </a:ext>
            </a:extLst>
          </p:cNvPr>
          <p:cNvGrpSpPr/>
          <p:nvPr/>
        </p:nvGrpSpPr>
        <p:grpSpPr>
          <a:xfrm>
            <a:off x="5373699" y="1100757"/>
            <a:ext cx="6686588" cy="3970318"/>
            <a:chOff x="5373699" y="1100757"/>
            <a:chExt cx="6686588" cy="397031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9CEAD55-2F1A-4042-80D2-014B89B9E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20770" y="1422501"/>
              <a:ext cx="640336" cy="282939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E42EAB9-E99F-7547-B6BD-5E5E147C8B06}"/>
                </a:ext>
              </a:extLst>
            </p:cNvPr>
            <p:cNvGrpSpPr/>
            <p:nvPr/>
          </p:nvGrpSpPr>
          <p:grpSpPr>
            <a:xfrm>
              <a:off x="5373699" y="1100757"/>
              <a:ext cx="6686588" cy="3970318"/>
              <a:chOff x="5373699" y="1100757"/>
              <a:chExt cx="6686588" cy="3970318"/>
            </a:xfrm>
          </p:grpSpPr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A9C58A8E-4D26-0C4E-BA33-EB488E71D3FA}"/>
                  </a:ext>
                </a:extLst>
              </p:cNvPr>
              <p:cNvGrpSpPr/>
              <p:nvPr/>
            </p:nvGrpSpPr>
            <p:grpSpPr>
              <a:xfrm>
                <a:off x="5373699" y="1100757"/>
                <a:ext cx="6686588" cy="3970318"/>
                <a:chOff x="5415902" y="1185165"/>
                <a:chExt cx="6686588" cy="3970318"/>
              </a:xfrm>
            </p:grpSpPr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0F4D5FAF-AF2D-F64D-9C03-A19AFA80E203}"/>
                    </a:ext>
                  </a:extLst>
                </p:cNvPr>
                <p:cNvSpPr txBox="1"/>
                <p:nvPr/>
              </p:nvSpPr>
              <p:spPr>
                <a:xfrm>
                  <a:off x="5415902" y="1185165"/>
                  <a:ext cx="6686588" cy="39703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/>
                    <a:t>Algorithm: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b="1" dirty="0"/>
                    <a:t>Encode</a:t>
                  </a:r>
                  <a:r>
                    <a:rPr lang="en-US" dirty="0"/>
                    <a:t> original input x and use predicted               as its code:</a:t>
                  </a:r>
                  <a:br>
                    <a:rPr lang="en-US" dirty="0"/>
                  </a:br>
                  <a:r>
                    <a:rPr lang="en-US" dirty="0"/>
                    <a:t>E.g. 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dirty="0"/>
                    <a:t>Identify all training samples that have the desired “target” characteristic. E.g. blondes. Assume these are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b="1" dirty="0"/>
                    <a:t>Encode</a:t>
                  </a:r>
                  <a:r>
                    <a:rPr lang="en-US" dirty="0"/>
                    <a:t> all training samples with the target characteristic.</a:t>
                  </a:r>
                  <a:br>
                    <a:rPr lang="en-US" dirty="0"/>
                  </a:br>
                  <a:r>
                    <a:rPr lang="en-US" dirty="0"/>
                    <a:t>Use mean of the Gaussian predicted by encoder as the code.</a:t>
                  </a:r>
                  <a:br>
                    <a:rPr lang="en-US" dirty="0"/>
                  </a:br>
                  <a:r>
                    <a:rPr lang="en-US" dirty="0"/>
                    <a:t>E.g. 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dirty="0"/>
                    <a:t>Compute </a:t>
                  </a:r>
                  <a:r>
                    <a:rPr lang="en-US" b="1" dirty="0"/>
                    <a:t>average</a:t>
                  </a:r>
                  <a:r>
                    <a:rPr lang="en-US" dirty="0"/>
                    <a:t> value of codes of all samples with target characteristic: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dirty="0"/>
                    <a:t>Create </a:t>
                  </a:r>
                  <a:r>
                    <a:rPr lang="en-US" b="1" dirty="0"/>
                    <a:t>new z</a:t>
                  </a:r>
                  <a:r>
                    <a:rPr lang="en-US" dirty="0"/>
                    <a:t> code by </a:t>
                  </a:r>
                  <a:r>
                    <a:rPr lang="en-US" b="1" dirty="0"/>
                    <a:t>interpolation</a:t>
                  </a:r>
                  <a:br>
                    <a:rPr lang="en-US" dirty="0"/>
                  </a:br>
                  <a:r>
                    <a:rPr lang="en-US" dirty="0"/>
                    <a:t>E.g.  </a:t>
                  </a:r>
                </a:p>
                <a:p>
                  <a:pPr marL="342900" indent="-342900">
                    <a:buAutoNum type="arabicPeriod"/>
                  </a:pPr>
                  <a:r>
                    <a:rPr lang="en-US" b="1" dirty="0"/>
                    <a:t>Decode z</a:t>
                  </a:r>
                  <a:r>
                    <a:rPr lang="en-US" dirty="0"/>
                    <a:t> with decoder.</a:t>
                  </a:r>
                </a:p>
                <a:p>
                  <a:r>
                    <a:rPr lang="en-US" dirty="0"/>
                    <a:t>Possible with more than 1 target features, similarly to algo on Slide 7.</a:t>
                  </a:r>
                </a:p>
              </p:txBody>
            </p:sp>
            <p:pic>
              <p:nvPicPr>
                <p:cNvPr id="143" name="Picture 142">
                  <a:extLst>
                    <a:ext uri="{FF2B5EF4-FFF2-40B4-BE49-F238E27FC236}">
                      <a16:creationId xmlns:a16="http://schemas.microsoft.com/office/drawing/2014/main" id="{5F4723F8-FDBE-6842-9C06-1CD2ED2973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197610" y="2400624"/>
                  <a:ext cx="1366033" cy="215689"/>
                </a:xfrm>
                <a:prstGeom prst="rect">
                  <a:avLst/>
                </a:prstGeom>
              </p:spPr>
            </p:pic>
          </p:grp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2AA66704-F1CC-5B46-A831-9E02937F91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33425" y="1681856"/>
                <a:ext cx="1282944" cy="288473"/>
              </a:xfrm>
              <a:prstGeom prst="rect">
                <a:avLst/>
              </a:prstGeom>
            </p:spPr>
          </p:pic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A77A617E-C212-FB4B-9018-CF4A13786E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97221" y="3046393"/>
                <a:ext cx="3869330" cy="298245"/>
              </a:xfrm>
              <a:prstGeom prst="rect">
                <a:avLst/>
              </a:prstGeom>
            </p:spPr>
          </p:pic>
        </p:grp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D75BEF37-B241-874B-ADB1-0C5CAD385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242357" y="4165768"/>
              <a:ext cx="2368243" cy="260096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F768F84E-00F4-9F45-8D42-4500B84228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230651" y="3633722"/>
              <a:ext cx="3073060" cy="263010"/>
            </a:xfrm>
            <a:prstGeom prst="rect">
              <a:avLst/>
            </a:prstGeom>
          </p:spPr>
        </p:pic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2AD57D5D-8436-6545-B3CC-81B5749957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1218" y="1537275"/>
            <a:ext cx="2368243" cy="260096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62344D5-57B4-FE4D-970C-C1631F2A91ED}"/>
              </a:ext>
            </a:extLst>
          </p:cNvPr>
          <p:cNvGrpSpPr/>
          <p:nvPr/>
        </p:nvGrpSpPr>
        <p:grpSpPr>
          <a:xfrm>
            <a:off x="3144206" y="2124220"/>
            <a:ext cx="1960350" cy="830997"/>
            <a:chOff x="3144206" y="2124220"/>
            <a:chExt cx="1960350" cy="830997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435C037-CD34-9342-B3B2-5FB42111B4F0}"/>
                </a:ext>
              </a:extLst>
            </p:cNvPr>
            <p:cNvSpPr txBox="1"/>
            <p:nvPr/>
          </p:nvSpPr>
          <p:spPr>
            <a:xfrm>
              <a:off x="3144206" y="2124220"/>
              <a:ext cx="19603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           , </a:t>
              </a:r>
              <a:r>
                <a:rPr lang="en-US" sz="1600" i="1" dirty="0"/>
                <a:t>average of mean codes </a:t>
              </a:r>
              <a:r>
                <a:rPr lang="en-US" sz="1600" dirty="0"/>
                <a:t>of data with target feature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3305BCA-3E2A-E34E-9512-DCD088C2B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215758" y="2189771"/>
              <a:ext cx="613857" cy="212489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D3576C8-3E27-A841-AB21-6EC80245E3EE}"/>
              </a:ext>
            </a:extLst>
          </p:cNvPr>
          <p:cNvGrpSpPr/>
          <p:nvPr/>
        </p:nvGrpSpPr>
        <p:grpSpPr>
          <a:xfrm>
            <a:off x="3295418" y="3007485"/>
            <a:ext cx="1791899" cy="584775"/>
            <a:chOff x="3267986" y="3007485"/>
            <a:chExt cx="1791899" cy="584775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54C0CF4E-825A-B74B-81B8-72577D7D6D5F}"/>
                </a:ext>
              </a:extLst>
            </p:cNvPr>
            <p:cNvSpPr txBox="1"/>
            <p:nvPr/>
          </p:nvSpPr>
          <p:spPr>
            <a:xfrm>
              <a:off x="3267986" y="3007485"/>
              <a:ext cx="1791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             of data with target feature 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067FAE9-6476-F942-8EA2-E6C4721D0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377191" y="3056492"/>
              <a:ext cx="545331" cy="24096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AF1E294-7BDB-B54B-9C46-9BDB49CACF4E}"/>
              </a:ext>
            </a:extLst>
          </p:cNvPr>
          <p:cNvGrpSpPr/>
          <p:nvPr/>
        </p:nvGrpSpPr>
        <p:grpSpPr>
          <a:xfrm>
            <a:off x="390181" y="5183283"/>
            <a:ext cx="6723516" cy="1430346"/>
            <a:chOff x="390181" y="5366163"/>
            <a:chExt cx="6723516" cy="143034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80BCC3-EEE9-BF44-A67A-894F84B6D8B5}"/>
                </a:ext>
              </a:extLst>
            </p:cNvPr>
            <p:cNvGrpSpPr/>
            <p:nvPr/>
          </p:nvGrpSpPr>
          <p:grpSpPr>
            <a:xfrm>
              <a:off x="390181" y="5366163"/>
              <a:ext cx="6723516" cy="1096866"/>
              <a:chOff x="417613" y="5293011"/>
              <a:chExt cx="6723516" cy="1096866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ED3CF062-66E0-D349-99F3-98DF8E986D5D}"/>
                  </a:ext>
                </a:extLst>
              </p:cNvPr>
              <p:cNvGrpSpPr/>
              <p:nvPr/>
            </p:nvGrpSpPr>
            <p:grpSpPr>
              <a:xfrm>
                <a:off x="680817" y="5293011"/>
                <a:ext cx="6460312" cy="1096866"/>
                <a:chOff x="4711699" y="1392598"/>
                <a:chExt cx="6460312" cy="1096866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B8061A9E-B18B-7042-8D11-B0248E4D1F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9622"/>
                <a:stretch/>
              </p:blipFill>
              <p:spPr>
                <a:xfrm>
                  <a:off x="4711699" y="1817648"/>
                  <a:ext cx="6460312" cy="671816"/>
                </a:xfrm>
                <a:prstGeom prst="rect">
                  <a:avLst/>
                </a:prstGeom>
              </p:spPr>
            </p:pic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F2E8A31E-387F-C840-B167-A7CFE074C3C2}"/>
                    </a:ext>
                  </a:extLst>
                </p:cNvPr>
                <p:cNvGrpSpPr/>
                <p:nvPr/>
              </p:nvGrpSpPr>
              <p:grpSpPr>
                <a:xfrm>
                  <a:off x="9680723" y="1392598"/>
                  <a:ext cx="1491288" cy="369332"/>
                  <a:chOff x="9680723" y="1392598"/>
                  <a:chExt cx="1491288" cy="369332"/>
                </a:xfrm>
              </p:grpSpPr>
              <p:cxnSp>
                <p:nvCxnSpPr>
                  <p:cNvPr id="58" name="Straight Arrow Connector 57">
                    <a:extLst>
                      <a:ext uri="{FF2B5EF4-FFF2-40B4-BE49-F238E27FC236}">
                        <a16:creationId xmlns:a16="http://schemas.microsoft.com/office/drawing/2014/main" id="{05348D76-3556-4B48-B978-D50E531D57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984421" y="1733828"/>
                    <a:ext cx="1187590" cy="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E5117F2B-B2F7-E74F-A823-1B7972131350}"/>
                      </a:ext>
                    </a:extLst>
                  </p:cNvPr>
                  <p:cNvSpPr txBox="1"/>
                  <p:nvPr/>
                </p:nvSpPr>
                <p:spPr>
                  <a:xfrm>
                    <a:off x="9680723" y="1392598"/>
                    <a:ext cx="130823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Increasing</a:t>
                    </a:r>
                  </a:p>
                </p:txBody>
              </p:sp>
              <p:pic>
                <p:nvPicPr>
                  <p:cNvPr id="62" name="Picture 61">
                    <a:extLst>
                      <a:ext uri="{FF2B5EF4-FFF2-40B4-BE49-F238E27FC236}">
                        <a16:creationId xmlns:a16="http://schemas.microsoft.com/office/drawing/2014/main" id="{A39C99C4-3621-4E4B-B963-75B5879A12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/>
                  <a:stretch>
                    <a:fillRect/>
                  </a:stretch>
                </p:blipFill>
                <p:spPr>
                  <a:xfrm>
                    <a:off x="10800582" y="1535434"/>
                    <a:ext cx="188375" cy="145562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948F61B8-F00E-104D-9C0F-1A54B92CEE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25007" y="5408631"/>
                <a:ext cx="2757637" cy="300258"/>
              </a:xfrm>
              <a:prstGeom prst="rect">
                <a:avLst/>
              </a:prstGeom>
            </p:spPr>
          </p:pic>
          <p:pic>
            <p:nvPicPr>
              <p:cNvPr id="87" name="Picture 86">
                <a:extLst>
                  <a:ext uri="{FF2B5EF4-FFF2-40B4-BE49-F238E27FC236}">
                    <a16:creationId xmlns:a16="http://schemas.microsoft.com/office/drawing/2014/main" id="{FE3A28FE-74A3-E148-A407-6714352068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7613" y="5429588"/>
                <a:ext cx="1157116" cy="269757"/>
              </a:xfrm>
              <a:prstGeom prst="rect">
                <a:avLst/>
              </a:prstGeom>
            </p:spPr>
          </p:pic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A1CBB7E9-55D2-734B-8609-4D78EC542A39}"/>
                </a:ext>
              </a:extLst>
            </p:cNvPr>
            <p:cNvSpPr txBox="1"/>
            <p:nvPr/>
          </p:nvSpPr>
          <p:spPr>
            <a:xfrm>
              <a:off x="598521" y="645795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Image from: Steven Flores (</a:t>
              </a:r>
              <a:r>
                <a:rPr lang="en-US" sz="1600" dirty="0">
                  <a:hlinkClick r:id="rId17"/>
                </a:rPr>
                <a:t>link</a:t>
              </a:r>
              <a:r>
                <a:rPr lang="en-US" sz="1600" dirty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8785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Altering specific features of data with basic Auto-Encoder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A4CE54-F8F8-5C41-A70D-7A034F940B9A}"/>
              </a:ext>
            </a:extLst>
          </p:cNvPr>
          <p:cNvSpPr txBox="1"/>
          <p:nvPr/>
        </p:nvSpPr>
        <p:spPr>
          <a:xfrm>
            <a:off x="1760220" y="2446672"/>
            <a:ext cx="82067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The same procedure can be done via a basic (deterministic) Auto-Encoder.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What issues do you expect and why?</a:t>
            </a:r>
          </a:p>
        </p:txBody>
      </p:sp>
    </p:spTree>
    <p:extLst>
      <p:ext uri="{BB962C8B-B14F-4D97-AF65-F5344CB8AC3E}">
        <p14:creationId xmlns:p14="http://schemas.microsoft.com/office/powerpoint/2010/main" val="1836663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AC877-13BB-C147-B723-79C9F9F0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E4A45-4CF6-234D-973C-78CD8232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16</a:t>
            </a:fld>
            <a:endParaRPr lang="en-US"/>
          </a:p>
        </p:txBody>
      </p:sp>
      <p:pic>
        <p:nvPicPr>
          <p:cNvPr id="187" name="Picture 186" descr="Shape&#10;&#10;Description automatically generated">
            <a:extLst>
              <a:ext uri="{FF2B5EF4-FFF2-40B4-BE49-F238E27FC236}">
                <a16:creationId xmlns:a16="http://schemas.microsoft.com/office/drawing/2014/main" id="{AF9420A0-01D0-8D45-B175-C59C76F07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976" y="3429000"/>
            <a:ext cx="1774066" cy="1517344"/>
          </a:xfrm>
          <a:prstGeom prst="rect">
            <a:avLst/>
          </a:prstGeom>
        </p:spPr>
      </p:pic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987454D1-4E84-B248-B647-EBC3AE07BD42}"/>
              </a:ext>
            </a:extLst>
          </p:cNvPr>
          <p:cNvCxnSpPr>
            <a:cxnSpLocks/>
          </p:cNvCxnSpPr>
          <p:nvPr/>
        </p:nvCxnSpPr>
        <p:spPr>
          <a:xfrm flipH="1">
            <a:off x="6238995" y="3477335"/>
            <a:ext cx="319532" cy="203524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>
            <a:extLst>
              <a:ext uri="{FF2B5EF4-FFF2-40B4-BE49-F238E27FC236}">
                <a16:creationId xmlns:a16="http://schemas.microsoft.com/office/drawing/2014/main" id="{4AB87837-18B0-F443-AAE3-B740928B14C1}"/>
              </a:ext>
            </a:extLst>
          </p:cNvPr>
          <p:cNvSpPr/>
          <p:nvPr/>
        </p:nvSpPr>
        <p:spPr>
          <a:xfrm>
            <a:off x="5793403" y="3655673"/>
            <a:ext cx="457248" cy="394288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180316C1-CA67-CA44-BD6C-49C8DBF53CC5}"/>
              </a:ext>
            </a:extLst>
          </p:cNvPr>
          <p:cNvCxnSpPr>
            <a:cxnSpLocks/>
          </p:cNvCxnSpPr>
          <p:nvPr/>
        </p:nvCxnSpPr>
        <p:spPr>
          <a:xfrm flipH="1" flipV="1">
            <a:off x="6249222" y="4042165"/>
            <a:ext cx="324606" cy="13245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4" name="Picture 243" descr="Chart&#10;&#10;Description automatically generated">
            <a:extLst>
              <a:ext uri="{FF2B5EF4-FFF2-40B4-BE49-F238E27FC236}">
                <a16:creationId xmlns:a16="http://schemas.microsoft.com/office/drawing/2014/main" id="{1F83F0B2-158E-C648-81AE-DB19017552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6599935" y="3523264"/>
            <a:ext cx="1070504" cy="603268"/>
          </a:xfrm>
          <a:prstGeom prst="rect">
            <a:avLst/>
          </a:prstGeom>
        </p:spPr>
      </p:pic>
      <p:sp>
        <p:nvSpPr>
          <p:cNvPr id="245" name="Rectangle 244">
            <a:extLst>
              <a:ext uri="{FF2B5EF4-FFF2-40B4-BE49-F238E27FC236}">
                <a16:creationId xmlns:a16="http://schemas.microsoft.com/office/drawing/2014/main" id="{F87A982B-E6C9-404E-BF08-E27B2E2E952B}"/>
              </a:ext>
            </a:extLst>
          </p:cNvPr>
          <p:cNvSpPr/>
          <p:nvPr/>
        </p:nvSpPr>
        <p:spPr>
          <a:xfrm>
            <a:off x="6566067" y="3477335"/>
            <a:ext cx="1155771" cy="691888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77800AC4-8F6E-3D47-8831-00B5E0F0B343}"/>
              </a:ext>
            </a:extLst>
          </p:cNvPr>
          <p:cNvGrpSpPr/>
          <p:nvPr/>
        </p:nvGrpSpPr>
        <p:grpSpPr>
          <a:xfrm>
            <a:off x="7052752" y="3741300"/>
            <a:ext cx="187060" cy="170959"/>
            <a:chOff x="5752117" y="2944207"/>
            <a:chExt cx="107274" cy="98040"/>
          </a:xfrm>
        </p:grpSpPr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B8608F80-333D-1141-BA99-C7DC3683A8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55309" y="2944207"/>
              <a:ext cx="104082" cy="98040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7037D85-6684-8D40-BF41-61E1B94810F7}"/>
                </a:ext>
              </a:extLst>
            </p:cNvPr>
            <p:cNvCxnSpPr>
              <a:cxnSpLocks/>
            </p:cNvCxnSpPr>
            <p:nvPr/>
          </p:nvCxnSpPr>
          <p:spPr>
            <a:xfrm>
              <a:off x="5752117" y="2947379"/>
              <a:ext cx="104082" cy="91378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6A6B5950-DC78-4B44-95BD-BF885D53EFA8}"/>
              </a:ext>
            </a:extLst>
          </p:cNvPr>
          <p:cNvGrpSpPr/>
          <p:nvPr/>
        </p:nvGrpSpPr>
        <p:grpSpPr>
          <a:xfrm>
            <a:off x="8670853" y="3112944"/>
            <a:ext cx="2413010" cy="1588985"/>
            <a:chOff x="8009477" y="2312935"/>
            <a:chExt cx="2413010" cy="1588985"/>
          </a:xfrm>
        </p:grpSpPr>
        <p:grpSp>
          <p:nvGrpSpPr>
            <p:cNvPr id="250" name="Group 249">
              <a:extLst>
                <a:ext uri="{FF2B5EF4-FFF2-40B4-BE49-F238E27FC236}">
                  <a16:creationId xmlns:a16="http://schemas.microsoft.com/office/drawing/2014/main" id="{9786F0ED-A81E-CF44-9D22-22EFB501F292}"/>
                </a:ext>
              </a:extLst>
            </p:cNvPr>
            <p:cNvGrpSpPr/>
            <p:nvPr/>
          </p:nvGrpSpPr>
          <p:grpSpPr>
            <a:xfrm>
              <a:off x="8009477" y="2312935"/>
              <a:ext cx="1674166" cy="1588985"/>
              <a:chOff x="9398957" y="4454729"/>
              <a:chExt cx="1674166" cy="1588985"/>
            </a:xfrm>
          </p:grpSpPr>
          <p:pic>
            <p:nvPicPr>
              <p:cNvPr id="254" name="Picture 253" descr="Diagram&#10;&#10;Description automatically generated">
                <a:extLst>
                  <a:ext uri="{FF2B5EF4-FFF2-40B4-BE49-F238E27FC236}">
                    <a16:creationId xmlns:a16="http://schemas.microsoft.com/office/drawing/2014/main" id="{1494050B-DBFE-A64A-A581-7FF1C96330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3339B8CD-837B-E84A-89DA-05552B8EE0A2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047B979F-F881-2A4B-A724-E94B8160145B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6F50B1F7-6E6A-8E46-8E63-D27C8BB07D11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57" name="Picture 256">
                <a:extLst>
                  <a:ext uri="{FF2B5EF4-FFF2-40B4-BE49-F238E27FC236}">
                    <a16:creationId xmlns:a16="http://schemas.microsoft.com/office/drawing/2014/main" id="{54964D9C-68ED-084F-9007-7B2D2B7BFF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8957" y="5142469"/>
                <a:ext cx="215900" cy="330200"/>
              </a:xfrm>
              <a:prstGeom prst="rect">
                <a:avLst/>
              </a:prstGeom>
            </p:spPr>
          </p:pic>
        </p:grpSp>
        <p:pic>
          <p:nvPicPr>
            <p:cNvPr id="251" name="Picture 250" descr="A picture containing text, keyboard, electronics, typewriter&#10;&#10;Description automatically generated">
              <a:extLst>
                <a:ext uri="{FF2B5EF4-FFF2-40B4-BE49-F238E27FC236}">
                  <a16:creationId xmlns:a16="http://schemas.microsoft.com/office/drawing/2014/main" id="{87906885-1451-6C41-A29C-BC380EA636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7347" t="26074" r="16246" b="61701"/>
            <a:stretch/>
          </p:blipFill>
          <p:spPr>
            <a:xfrm>
              <a:off x="9871782" y="2880136"/>
              <a:ext cx="530018" cy="46990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D5F242A3-D465-3748-929F-B161BB33A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766901" y="2403701"/>
              <a:ext cx="655586" cy="319167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80AD31D2-5F8F-7C42-B448-1E80AA823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25266" y="2523197"/>
              <a:ext cx="271726" cy="217381"/>
            </a:xfrm>
            <a:prstGeom prst="rect">
              <a:avLst/>
            </a:prstGeom>
          </p:spPr>
        </p:pic>
      </p:grpSp>
      <p:pic>
        <p:nvPicPr>
          <p:cNvPr id="261" name="Picture 260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29DB9BA6-A4E7-D14D-92D6-A93008719F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7347" t="26074" r="16246" b="61701"/>
          <a:stretch/>
        </p:blipFill>
        <p:spPr>
          <a:xfrm>
            <a:off x="1314067" y="3870329"/>
            <a:ext cx="527668" cy="467817"/>
          </a:xfrm>
          <a:prstGeom prst="rect">
            <a:avLst/>
          </a:prstGeom>
        </p:spPr>
      </p:pic>
      <p:sp>
        <p:nvSpPr>
          <p:cNvPr id="262" name="Right Arrow 261">
            <a:extLst>
              <a:ext uri="{FF2B5EF4-FFF2-40B4-BE49-F238E27FC236}">
                <a16:creationId xmlns:a16="http://schemas.microsoft.com/office/drawing/2014/main" id="{E8911B84-7893-AA4F-AAEB-8339A2ECC554}"/>
              </a:ext>
            </a:extLst>
          </p:cNvPr>
          <p:cNvSpPr/>
          <p:nvPr/>
        </p:nvSpPr>
        <p:spPr>
          <a:xfrm>
            <a:off x="1940495" y="3928259"/>
            <a:ext cx="225058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ight Arrow 262">
            <a:extLst>
              <a:ext uri="{FF2B5EF4-FFF2-40B4-BE49-F238E27FC236}">
                <a16:creationId xmlns:a16="http://schemas.microsoft.com/office/drawing/2014/main" id="{D063637F-5016-264E-92DB-8D30F0273C52}"/>
              </a:ext>
            </a:extLst>
          </p:cNvPr>
          <p:cNvSpPr/>
          <p:nvPr/>
        </p:nvSpPr>
        <p:spPr>
          <a:xfrm>
            <a:off x="4559062" y="3941440"/>
            <a:ext cx="258847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4" name="Picture 263">
            <a:extLst>
              <a:ext uri="{FF2B5EF4-FFF2-40B4-BE49-F238E27FC236}">
                <a16:creationId xmlns:a16="http://schemas.microsoft.com/office/drawing/2014/main" id="{FE5C8DD1-809A-2F46-A1AD-F372B478CE0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4487" y="3111406"/>
            <a:ext cx="2704804" cy="270481"/>
          </a:xfrm>
          <a:prstGeom prst="rect">
            <a:avLst/>
          </a:prstGeom>
        </p:spPr>
      </p:pic>
      <p:grpSp>
        <p:nvGrpSpPr>
          <p:cNvPr id="265" name="Group 264">
            <a:extLst>
              <a:ext uri="{FF2B5EF4-FFF2-40B4-BE49-F238E27FC236}">
                <a16:creationId xmlns:a16="http://schemas.microsoft.com/office/drawing/2014/main" id="{A350F18D-34B0-DA43-8E9F-F4AB73F7A58C}"/>
              </a:ext>
            </a:extLst>
          </p:cNvPr>
          <p:cNvGrpSpPr/>
          <p:nvPr/>
        </p:nvGrpSpPr>
        <p:grpSpPr>
          <a:xfrm>
            <a:off x="2217328" y="3127054"/>
            <a:ext cx="2405656" cy="1841866"/>
            <a:chOff x="2331759" y="3100669"/>
            <a:chExt cx="2711641" cy="2076142"/>
          </a:xfrm>
        </p:grpSpPr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CF7B3624-001F-1247-8927-0285BF334302}"/>
                </a:ext>
              </a:extLst>
            </p:cNvPr>
            <p:cNvGrpSpPr/>
            <p:nvPr/>
          </p:nvGrpSpPr>
          <p:grpSpPr>
            <a:xfrm>
              <a:off x="2331759" y="3100669"/>
              <a:ext cx="2521910" cy="2076142"/>
              <a:chOff x="1067861" y="1577304"/>
              <a:chExt cx="2521910" cy="2076142"/>
            </a:xfrm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EAA402FC-E758-1B4B-B83A-3BF0092AD927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279" name="Group 278">
                  <a:extLst>
                    <a:ext uri="{FF2B5EF4-FFF2-40B4-BE49-F238E27FC236}">
                      <a16:creationId xmlns:a16="http://schemas.microsoft.com/office/drawing/2014/main" id="{10AF3937-56A4-EF49-AA93-121D2BDEAEB8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grpSp>
                <p:nvGrpSpPr>
                  <p:cNvPr id="281" name="Group 280">
                    <a:extLst>
                      <a:ext uri="{FF2B5EF4-FFF2-40B4-BE49-F238E27FC236}">
                        <a16:creationId xmlns:a16="http://schemas.microsoft.com/office/drawing/2014/main" id="{AC8FEFFE-A9AF-1D40-BC02-9F87D0E72EBF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332" name="Oval 331">
                      <a:extLst>
                        <a:ext uri="{FF2B5EF4-FFF2-40B4-BE49-F238E27FC236}">
                          <a16:creationId xmlns:a16="http://schemas.microsoft.com/office/drawing/2014/main" id="{4942BDA4-69AA-A143-8E9C-CD51083B8E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cxnSp>
                  <p:nvCxnSpPr>
                    <p:cNvPr id="333" name="Straight Arrow Connector 332">
                      <a:extLst>
                        <a:ext uri="{FF2B5EF4-FFF2-40B4-BE49-F238E27FC236}">
                          <a16:creationId xmlns:a16="http://schemas.microsoft.com/office/drawing/2014/main" id="{D4FD071A-426B-EA42-AE94-C31410167450}"/>
                        </a:ext>
                      </a:extLst>
                    </p:cNvPr>
                    <p:cNvCxnSpPr>
                      <a:cxnSpLocks/>
                      <a:stCxn id="321" idx="6"/>
                      <a:endCxn id="332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4" name="Straight Arrow Connector 333">
                      <a:extLst>
                        <a:ext uri="{FF2B5EF4-FFF2-40B4-BE49-F238E27FC236}">
                          <a16:creationId xmlns:a16="http://schemas.microsoft.com/office/drawing/2014/main" id="{833B0270-7B71-7D40-9ADE-B353E10C57C2}"/>
                        </a:ext>
                      </a:extLst>
                    </p:cNvPr>
                    <p:cNvCxnSpPr>
                      <a:cxnSpLocks/>
                      <a:stCxn id="320" idx="6"/>
                      <a:endCxn id="332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5" name="Straight Arrow Connector 334">
                      <a:extLst>
                        <a:ext uri="{FF2B5EF4-FFF2-40B4-BE49-F238E27FC236}">
                          <a16:creationId xmlns:a16="http://schemas.microsoft.com/office/drawing/2014/main" id="{3874153D-D661-A94C-8EB8-D4087C0405A9}"/>
                        </a:ext>
                      </a:extLst>
                    </p:cNvPr>
                    <p:cNvCxnSpPr>
                      <a:cxnSpLocks/>
                      <a:stCxn id="319" idx="6"/>
                      <a:endCxn id="332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6" name="Straight Arrow Connector 335">
                      <a:extLst>
                        <a:ext uri="{FF2B5EF4-FFF2-40B4-BE49-F238E27FC236}">
                          <a16:creationId xmlns:a16="http://schemas.microsoft.com/office/drawing/2014/main" id="{F4AE9B5B-3133-E141-A310-139E136E5040}"/>
                        </a:ext>
                      </a:extLst>
                    </p:cNvPr>
                    <p:cNvCxnSpPr>
                      <a:cxnSpLocks/>
                      <a:stCxn id="318" idx="6"/>
                      <a:endCxn id="332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2" name="Group 281">
                    <a:extLst>
                      <a:ext uri="{FF2B5EF4-FFF2-40B4-BE49-F238E27FC236}">
                        <a16:creationId xmlns:a16="http://schemas.microsoft.com/office/drawing/2014/main" id="{A490AB81-C11C-174E-BCFB-3785BC0E6B90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327" name="Oval 326">
                      <a:extLst>
                        <a:ext uri="{FF2B5EF4-FFF2-40B4-BE49-F238E27FC236}">
                          <a16:creationId xmlns:a16="http://schemas.microsoft.com/office/drawing/2014/main" id="{270DDDAE-5A5A-9644-B9EC-2722C2A9C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328" name="Straight Arrow Connector 327">
                      <a:extLst>
                        <a:ext uri="{FF2B5EF4-FFF2-40B4-BE49-F238E27FC236}">
                          <a16:creationId xmlns:a16="http://schemas.microsoft.com/office/drawing/2014/main" id="{76400FFA-CED9-2849-9367-91C6BB15EC4C}"/>
                        </a:ext>
                      </a:extLst>
                    </p:cNvPr>
                    <p:cNvCxnSpPr>
                      <a:cxnSpLocks/>
                      <a:stCxn id="318" idx="6"/>
                      <a:endCxn id="327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9" name="Straight Arrow Connector 328">
                      <a:extLst>
                        <a:ext uri="{FF2B5EF4-FFF2-40B4-BE49-F238E27FC236}">
                          <a16:creationId xmlns:a16="http://schemas.microsoft.com/office/drawing/2014/main" id="{223C9E86-C5CB-1D40-B600-1431D9B04A9D}"/>
                        </a:ext>
                      </a:extLst>
                    </p:cNvPr>
                    <p:cNvCxnSpPr>
                      <a:cxnSpLocks/>
                      <a:stCxn id="319" idx="6"/>
                      <a:endCxn id="327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0" name="Straight Arrow Connector 329">
                      <a:extLst>
                        <a:ext uri="{FF2B5EF4-FFF2-40B4-BE49-F238E27FC236}">
                          <a16:creationId xmlns:a16="http://schemas.microsoft.com/office/drawing/2014/main" id="{980131CF-E5A2-A44D-9E54-AD3ACB35E948}"/>
                        </a:ext>
                      </a:extLst>
                    </p:cNvPr>
                    <p:cNvCxnSpPr>
                      <a:cxnSpLocks/>
                      <a:stCxn id="320" idx="6"/>
                      <a:endCxn id="327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1" name="Straight Arrow Connector 330">
                      <a:extLst>
                        <a:ext uri="{FF2B5EF4-FFF2-40B4-BE49-F238E27FC236}">
                          <a16:creationId xmlns:a16="http://schemas.microsoft.com/office/drawing/2014/main" id="{C05E0223-4D92-A24F-88E8-5E833E69E3F4}"/>
                        </a:ext>
                      </a:extLst>
                    </p:cNvPr>
                    <p:cNvCxnSpPr>
                      <a:cxnSpLocks/>
                      <a:stCxn id="321" idx="6"/>
                      <a:endCxn id="327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3" name="Group 282">
                    <a:extLst>
                      <a:ext uri="{FF2B5EF4-FFF2-40B4-BE49-F238E27FC236}">
                        <a16:creationId xmlns:a16="http://schemas.microsoft.com/office/drawing/2014/main" id="{5AFBF128-FB85-B34D-895A-E4B00DF23491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322" name="Oval 321">
                      <a:extLst>
                        <a:ext uri="{FF2B5EF4-FFF2-40B4-BE49-F238E27FC236}">
                          <a16:creationId xmlns:a16="http://schemas.microsoft.com/office/drawing/2014/main" id="{3E7DEC02-DCBF-C945-BF23-1A31282F08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3" name="Oval 322">
                      <a:extLst>
                        <a:ext uri="{FF2B5EF4-FFF2-40B4-BE49-F238E27FC236}">
                          <a16:creationId xmlns:a16="http://schemas.microsoft.com/office/drawing/2014/main" id="{8E9F6A82-EF85-024B-BE1E-DF24A2E543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4" name="Oval 323">
                      <a:extLst>
                        <a:ext uri="{FF2B5EF4-FFF2-40B4-BE49-F238E27FC236}">
                          <a16:creationId xmlns:a16="http://schemas.microsoft.com/office/drawing/2014/main" id="{E619A3E4-2C1B-BC4F-B507-7A1A807B10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5" name="Oval 324">
                      <a:extLst>
                        <a:ext uri="{FF2B5EF4-FFF2-40B4-BE49-F238E27FC236}">
                          <a16:creationId xmlns:a16="http://schemas.microsoft.com/office/drawing/2014/main" id="{1B205875-D514-7849-B900-7AB424C9E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6" name="Oval 325">
                      <a:extLst>
                        <a:ext uri="{FF2B5EF4-FFF2-40B4-BE49-F238E27FC236}">
                          <a16:creationId xmlns:a16="http://schemas.microsoft.com/office/drawing/2014/main" id="{BA33FB68-7471-1D41-A8ED-6938BB9565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84" name="Group 283">
                    <a:extLst>
                      <a:ext uri="{FF2B5EF4-FFF2-40B4-BE49-F238E27FC236}">
                        <a16:creationId xmlns:a16="http://schemas.microsoft.com/office/drawing/2014/main" id="{5B794B23-A396-244A-A792-500543F72B55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318" name="Oval 317">
                      <a:extLst>
                        <a:ext uri="{FF2B5EF4-FFF2-40B4-BE49-F238E27FC236}">
                          <a16:creationId xmlns:a16="http://schemas.microsoft.com/office/drawing/2014/main" id="{A7CED676-B231-1F4E-9FA9-35C6B3D419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19" name="Oval 318">
                      <a:extLst>
                        <a:ext uri="{FF2B5EF4-FFF2-40B4-BE49-F238E27FC236}">
                          <a16:creationId xmlns:a16="http://schemas.microsoft.com/office/drawing/2014/main" id="{33B07209-C3EE-DF43-921B-6F050D8AAB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0" name="Oval 319">
                      <a:extLst>
                        <a:ext uri="{FF2B5EF4-FFF2-40B4-BE49-F238E27FC236}">
                          <a16:creationId xmlns:a16="http://schemas.microsoft.com/office/drawing/2014/main" id="{EAF2D46A-2ED1-274F-8328-503DC707E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1" name="Oval 320">
                      <a:extLst>
                        <a:ext uri="{FF2B5EF4-FFF2-40B4-BE49-F238E27FC236}">
                          <a16:creationId xmlns:a16="http://schemas.microsoft.com/office/drawing/2014/main" id="{AFFBC22A-146E-BF49-A8E2-2306A8740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85" name="Group 284">
                    <a:extLst>
                      <a:ext uri="{FF2B5EF4-FFF2-40B4-BE49-F238E27FC236}">
                        <a16:creationId xmlns:a16="http://schemas.microsoft.com/office/drawing/2014/main" id="{06C07F6A-B9BC-454E-8481-CA15C79A18B0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298" name="Straight Arrow Connector 297">
                      <a:extLst>
                        <a:ext uri="{FF2B5EF4-FFF2-40B4-BE49-F238E27FC236}">
                          <a16:creationId xmlns:a16="http://schemas.microsoft.com/office/drawing/2014/main" id="{E1268E66-BB36-0840-ABE5-C3B49C7C02C6}"/>
                        </a:ext>
                      </a:extLst>
                    </p:cNvPr>
                    <p:cNvCxnSpPr>
                      <a:stCxn id="322" idx="6"/>
                      <a:endCxn id="318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9" name="Straight Arrow Connector 298">
                      <a:extLst>
                        <a:ext uri="{FF2B5EF4-FFF2-40B4-BE49-F238E27FC236}">
                          <a16:creationId xmlns:a16="http://schemas.microsoft.com/office/drawing/2014/main" id="{EC04680D-3F01-E443-879C-19C359EB371D}"/>
                        </a:ext>
                      </a:extLst>
                    </p:cNvPr>
                    <p:cNvCxnSpPr>
                      <a:cxnSpLocks/>
                      <a:stCxn id="322" idx="6"/>
                      <a:endCxn id="319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" name="Straight Arrow Connector 299">
                      <a:extLst>
                        <a:ext uri="{FF2B5EF4-FFF2-40B4-BE49-F238E27FC236}">
                          <a16:creationId xmlns:a16="http://schemas.microsoft.com/office/drawing/2014/main" id="{8DF34105-C8BF-C141-A673-5513099B141E}"/>
                        </a:ext>
                      </a:extLst>
                    </p:cNvPr>
                    <p:cNvCxnSpPr>
                      <a:cxnSpLocks/>
                      <a:stCxn id="322" idx="6"/>
                      <a:endCxn id="320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" name="Straight Arrow Connector 300">
                      <a:extLst>
                        <a:ext uri="{FF2B5EF4-FFF2-40B4-BE49-F238E27FC236}">
                          <a16:creationId xmlns:a16="http://schemas.microsoft.com/office/drawing/2014/main" id="{1F6DF106-1A32-D344-901E-25933FEBFA37}"/>
                        </a:ext>
                      </a:extLst>
                    </p:cNvPr>
                    <p:cNvCxnSpPr>
                      <a:cxnSpLocks/>
                      <a:stCxn id="322" idx="6"/>
                      <a:endCxn id="321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2" name="Straight Arrow Connector 301">
                      <a:extLst>
                        <a:ext uri="{FF2B5EF4-FFF2-40B4-BE49-F238E27FC236}">
                          <a16:creationId xmlns:a16="http://schemas.microsoft.com/office/drawing/2014/main" id="{6836BF6F-7C14-CE45-AD1A-899B2BCE7C4E}"/>
                        </a:ext>
                      </a:extLst>
                    </p:cNvPr>
                    <p:cNvCxnSpPr>
                      <a:cxnSpLocks/>
                      <a:stCxn id="323" idx="6"/>
                      <a:endCxn id="321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3" name="Straight Arrow Connector 302">
                      <a:extLst>
                        <a:ext uri="{FF2B5EF4-FFF2-40B4-BE49-F238E27FC236}">
                          <a16:creationId xmlns:a16="http://schemas.microsoft.com/office/drawing/2014/main" id="{CE222A8D-AC03-0D47-B52E-9DE642D9A629}"/>
                        </a:ext>
                      </a:extLst>
                    </p:cNvPr>
                    <p:cNvCxnSpPr>
                      <a:cxnSpLocks/>
                      <a:stCxn id="323" idx="6"/>
                      <a:endCxn id="320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4" name="Straight Arrow Connector 303">
                      <a:extLst>
                        <a:ext uri="{FF2B5EF4-FFF2-40B4-BE49-F238E27FC236}">
                          <a16:creationId xmlns:a16="http://schemas.microsoft.com/office/drawing/2014/main" id="{C6221989-6712-8847-A0AA-6B3FACEAC1B8}"/>
                        </a:ext>
                      </a:extLst>
                    </p:cNvPr>
                    <p:cNvCxnSpPr>
                      <a:cxnSpLocks/>
                      <a:stCxn id="323" idx="6"/>
                      <a:endCxn id="319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5" name="Straight Arrow Connector 304">
                      <a:extLst>
                        <a:ext uri="{FF2B5EF4-FFF2-40B4-BE49-F238E27FC236}">
                          <a16:creationId xmlns:a16="http://schemas.microsoft.com/office/drawing/2014/main" id="{C4AE0616-410C-474B-9C53-046269924D10}"/>
                        </a:ext>
                      </a:extLst>
                    </p:cNvPr>
                    <p:cNvCxnSpPr>
                      <a:cxnSpLocks/>
                      <a:stCxn id="323" idx="6"/>
                      <a:endCxn id="318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6" name="Straight Arrow Connector 305">
                      <a:extLst>
                        <a:ext uri="{FF2B5EF4-FFF2-40B4-BE49-F238E27FC236}">
                          <a16:creationId xmlns:a16="http://schemas.microsoft.com/office/drawing/2014/main" id="{DB9D5E12-5880-994A-BAF6-F853E7CA7B1B}"/>
                        </a:ext>
                      </a:extLst>
                    </p:cNvPr>
                    <p:cNvCxnSpPr>
                      <a:cxnSpLocks/>
                      <a:stCxn id="324" idx="6"/>
                      <a:endCxn id="318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7" name="Straight Arrow Connector 306">
                      <a:extLst>
                        <a:ext uri="{FF2B5EF4-FFF2-40B4-BE49-F238E27FC236}">
                          <a16:creationId xmlns:a16="http://schemas.microsoft.com/office/drawing/2014/main" id="{12C34D39-1C34-7C4B-A8C5-D3BE3D753BFD}"/>
                        </a:ext>
                      </a:extLst>
                    </p:cNvPr>
                    <p:cNvCxnSpPr>
                      <a:cxnSpLocks/>
                      <a:stCxn id="324" idx="6"/>
                      <a:endCxn id="319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8" name="Straight Arrow Connector 307">
                      <a:extLst>
                        <a:ext uri="{FF2B5EF4-FFF2-40B4-BE49-F238E27FC236}">
                          <a16:creationId xmlns:a16="http://schemas.microsoft.com/office/drawing/2014/main" id="{1B852ED3-270A-2E49-A98F-7359916FC230}"/>
                        </a:ext>
                      </a:extLst>
                    </p:cNvPr>
                    <p:cNvCxnSpPr>
                      <a:cxnSpLocks/>
                      <a:stCxn id="324" idx="6"/>
                      <a:endCxn id="320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9" name="Straight Arrow Connector 308">
                      <a:extLst>
                        <a:ext uri="{FF2B5EF4-FFF2-40B4-BE49-F238E27FC236}">
                          <a16:creationId xmlns:a16="http://schemas.microsoft.com/office/drawing/2014/main" id="{1568C0C1-8A65-894F-AA7C-27DCE5E79DAF}"/>
                        </a:ext>
                      </a:extLst>
                    </p:cNvPr>
                    <p:cNvCxnSpPr>
                      <a:cxnSpLocks/>
                      <a:stCxn id="324" idx="6"/>
                      <a:endCxn id="321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0" name="Straight Arrow Connector 309">
                      <a:extLst>
                        <a:ext uri="{FF2B5EF4-FFF2-40B4-BE49-F238E27FC236}">
                          <a16:creationId xmlns:a16="http://schemas.microsoft.com/office/drawing/2014/main" id="{BFF7C15C-9223-D641-AC77-33A02C470943}"/>
                        </a:ext>
                      </a:extLst>
                    </p:cNvPr>
                    <p:cNvCxnSpPr>
                      <a:cxnSpLocks/>
                      <a:stCxn id="325" idx="6"/>
                      <a:endCxn id="318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" name="Straight Arrow Connector 310">
                      <a:extLst>
                        <a:ext uri="{FF2B5EF4-FFF2-40B4-BE49-F238E27FC236}">
                          <a16:creationId xmlns:a16="http://schemas.microsoft.com/office/drawing/2014/main" id="{92F705E8-3AF6-0749-AD5C-98977409BC3E}"/>
                        </a:ext>
                      </a:extLst>
                    </p:cNvPr>
                    <p:cNvCxnSpPr>
                      <a:cxnSpLocks/>
                      <a:stCxn id="325" idx="6"/>
                      <a:endCxn id="319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" name="Straight Arrow Connector 311">
                      <a:extLst>
                        <a:ext uri="{FF2B5EF4-FFF2-40B4-BE49-F238E27FC236}">
                          <a16:creationId xmlns:a16="http://schemas.microsoft.com/office/drawing/2014/main" id="{634A6FBE-9B5B-824A-8B06-8354F8988520}"/>
                        </a:ext>
                      </a:extLst>
                    </p:cNvPr>
                    <p:cNvCxnSpPr>
                      <a:cxnSpLocks/>
                      <a:stCxn id="325" idx="6"/>
                      <a:endCxn id="320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3" name="Straight Arrow Connector 312">
                      <a:extLst>
                        <a:ext uri="{FF2B5EF4-FFF2-40B4-BE49-F238E27FC236}">
                          <a16:creationId xmlns:a16="http://schemas.microsoft.com/office/drawing/2014/main" id="{F1B2CD32-B64D-B946-928A-B37025A64B1F}"/>
                        </a:ext>
                      </a:extLst>
                    </p:cNvPr>
                    <p:cNvCxnSpPr>
                      <a:cxnSpLocks/>
                      <a:stCxn id="325" idx="6"/>
                      <a:endCxn id="321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4" name="Straight Arrow Connector 313">
                      <a:extLst>
                        <a:ext uri="{FF2B5EF4-FFF2-40B4-BE49-F238E27FC236}">
                          <a16:creationId xmlns:a16="http://schemas.microsoft.com/office/drawing/2014/main" id="{1CB362EE-5DFE-6C41-999C-5063CFEB355E}"/>
                        </a:ext>
                      </a:extLst>
                    </p:cNvPr>
                    <p:cNvCxnSpPr>
                      <a:cxnSpLocks/>
                      <a:stCxn id="326" idx="6"/>
                      <a:endCxn id="321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5" name="Straight Arrow Connector 314">
                      <a:extLst>
                        <a:ext uri="{FF2B5EF4-FFF2-40B4-BE49-F238E27FC236}">
                          <a16:creationId xmlns:a16="http://schemas.microsoft.com/office/drawing/2014/main" id="{91E4036E-EC44-0644-98C5-E32F3BB35832}"/>
                        </a:ext>
                      </a:extLst>
                    </p:cNvPr>
                    <p:cNvCxnSpPr>
                      <a:cxnSpLocks/>
                      <a:stCxn id="326" idx="6"/>
                      <a:endCxn id="320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6" name="Straight Arrow Connector 315">
                      <a:extLst>
                        <a:ext uri="{FF2B5EF4-FFF2-40B4-BE49-F238E27FC236}">
                          <a16:creationId xmlns:a16="http://schemas.microsoft.com/office/drawing/2014/main" id="{11121706-2575-4240-B1C8-4C46808CB184}"/>
                        </a:ext>
                      </a:extLst>
                    </p:cNvPr>
                    <p:cNvCxnSpPr>
                      <a:cxnSpLocks/>
                      <a:stCxn id="326" idx="6"/>
                      <a:endCxn id="319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" name="Straight Arrow Connector 316">
                      <a:extLst>
                        <a:ext uri="{FF2B5EF4-FFF2-40B4-BE49-F238E27FC236}">
                          <a16:creationId xmlns:a16="http://schemas.microsoft.com/office/drawing/2014/main" id="{C8CA6408-F49C-B94B-B419-DCEBEFC91C45}"/>
                        </a:ext>
                      </a:extLst>
                    </p:cNvPr>
                    <p:cNvCxnSpPr>
                      <a:cxnSpLocks/>
                      <a:stCxn id="326" idx="6"/>
                      <a:endCxn id="318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6" name="Group 285">
                    <a:extLst>
                      <a:ext uri="{FF2B5EF4-FFF2-40B4-BE49-F238E27FC236}">
                        <a16:creationId xmlns:a16="http://schemas.microsoft.com/office/drawing/2014/main" id="{85DC68FF-89FA-E34F-926C-9B5CF2061D0A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296" name="Oval 295">
                      <a:extLst>
                        <a:ext uri="{FF2B5EF4-FFF2-40B4-BE49-F238E27FC236}">
                          <a16:creationId xmlns:a16="http://schemas.microsoft.com/office/drawing/2014/main" id="{002713CD-3B16-E643-939F-E0F09AC46D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97" name="Oval 296">
                      <a:extLst>
                        <a:ext uri="{FF2B5EF4-FFF2-40B4-BE49-F238E27FC236}">
                          <a16:creationId xmlns:a16="http://schemas.microsoft.com/office/drawing/2014/main" id="{1E25C6DB-4360-8B41-A818-ADC25B8F4A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87" name="Group 286">
                    <a:extLst>
                      <a:ext uri="{FF2B5EF4-FFF2-40B4-BE49-F238E27FC236}">
                        <a16:creationId xmlns:a16="http://schemas.microsoft.com/office/drawing/2014/main" id="{53131D42-C08B-FE49-9991-F0D6AA302649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288" name="Straight Arrow Connector 287">
                      <a:extLst>
                        <a:ext uri="{FF2B5EF4-FFF2-40B4-BE49-F238E27FC236}">
                          <a16:creationId xmlns:a16="http://schemas.microsoft.com/office/drawing/2014/main" id="{2958C489-9536-D143-A29F-B19C5754B731}"/>
                        </a:ext>
                      </a:extLst>
                    </p:cNvPr>
                    <p:cNvCxnSpPr>
                      <a:cxnSpLocks/>
                      <a:stCxn id="318" idx="6"/>
                      <a:endCxn id="296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" name="Straight Arrow Connector 288">
                      <a:extLst>
                        <a:ext uri="{FF2B5EF4-FFF2-40B4-BE49-F238E27FC236}">
                          <a16:creationId xmlns:a16="http://schemas.microsoft.com/office/drawing/2014/main" id="{317C9008-380B-9C4E-B92B-29B30673B614}"/>
                        </a:ext>
                      </a:extLst>
                    </p:cNvPr>
                    <p:cNvCxnSpPr>
                      <a:cxnSpLocks/>
                      <a:stCxn id="318" idx="6"/>
                      <a:endCxn id="297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0" name="Straight Arrow Connector 289">
                      <a:extLst>
                        <a:ext uri="{FF2B5EF4-FFF2-40B4-BE49-F238E27FC236}">
                          <a16:creationId xmlns:a16="http://schemas.microsoft.com/office/drawing/2014/main" id="{C945501A-1CF8-3E41-AC5D-8B131F23BAEB}"/>
                        </a:ext>
                      </a:extLst>
                    </p:cNvPr>
                    <p:cNvCxnSpPr>
                      <a:cxnSpLocks/>
                      <a:stCxn id="319" idx="6"/>
                      <a:endCxn id="297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1" name="Straight Arrow Connector 290">
                      <a:extLst>
                        <a:ext uri="{FF2B5EF4-FFF2-40B4-BE49-F238E27FC236}">
                          <a16:creationId xmlns:a16="http://schemas.microsoft.com/office/drawing/2014/main" id="{30175A86-B7DD-A746-A89C-6012D01F0D62}"/>
                        </a:ext>
                      </a:extLst>
                    </p:cNvPr>
                    <p:cNvCxnSpPr>
                      <a:cxnSpLocks/>
                      <a:stCxn id="319" idx="6"/>
                      <a:endCxn id="296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2" name="Straight Arrow Connector 291">
                      <a:extLst>
                        <a:ext uri="{FF2B5EF4-FFF2-40B4-BE49-F238E27FC236}">
                          <a16:creationId xmlns:a16="http://schemas.microsoft.com/office/drawing/2014/main" id="{F75B395B-5538-DD4C-8A08-9F9C22E24013}"/>
                        </a:ext>
                      </a:extLst>
                    </p:cNvPr>
                    <p:cNvCxnSpPr>
                      <a:cxnSpLocks/>
                      <a:stCxn id="320" idx="6"/>
                      <a:endCxn id="296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3" name="Straight Arrow Connector 292">
                      <a:extLst>
                        <a:ext uri="{FF2B5EF4-FFF2-40B4-BE49-F238E27FC236}">
                          <a16:creationId xmlns:a16="http://schemas.microsoft.com/office/drawing/2014/main" id="{C0AAC95C-490C-C148-9939-FEAB7211E3A4}"/>
                        </a:ext>
                      </a:extLst>
                    </p:cNvPr>
                    <p:cNvCxnSpPr>
                      <a:cxnSpLocks/>
                      <a:stCxn id="320" idx="6"/>
                      <a:endCxn id="297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" name="Straight Arrow Connector 293">
                      <a:extLst>
                        <a:ext uri="{FF2B5EF4-FFF2-40B4-BE49-F238E27FC236}">
                          <a16:creationId xmlns:a16="http://schemas.microsoft.com/office/drawing/2014/main" id="{76E3B74E-4868-CF4C-B480-E47DA11C3EAF}"/>
                        </a:ext>
                      </a:extLst>
                    </p:cNvPr>
                    <p:cNvCxnSpPr>
                      <a:cxnSpLocks/>
                      <a:stCxn id="321" idx="6"/>
                      <a:endCxn id="296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" name="Straight Arrow Connector 294">
                      <a:extLst>
                        <a:ext uri="{FF2B5EF4-FFF2-40B4-BE49-F238E27FC236}">
                          <a16:creationId xmlns:a16="http://schemas.microsoft.com/office/drawing/2014/main" id="{C9C9AB73-53E4-924B-98A1-A546A3BD9DBA}"/>
                        </a:ext>
                      </a:extLst>
                    </p:cNvPr>
                    <p:cNvCxnSpPr>
                      <a:cxnSpLocks/>
                      <a:stCxn id="321" idx="6"/>
                      <a:endCxn id="297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280" name="Picture 279">
                  <a:extLst>
                    <a:ext uri="{FF2B5EF4-FFF2-40B4-BE49-F238E27FC236}">
                      <a16:creationId xmlns:a16="http://schemas.microsoft.com/office/drawing/2014/main" id="{18D37F12-1EED-6042-99B3-A7313735B6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275" name="Picture 274">
                <a:extLst>
                  <a:ext uri="{FF2B5EF4-FFF2-40B4-BE49-F238E27FC236}">
                    <a16:creationId xmlns:a16="http://schemas.microsoft.com/office/drawing/2014/main" id="{55367932-7D65-5D46-B373-2B2590C671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276" name="Picture 275">
                <a:extLst>
                  <a:ext uri="{FF2B5EF4-FFF2-40B4-BE49-F238E27FC236}">
                    <a16:creationId xmlns:a16="http://schemas.microsoft.com/office/drawing/2014/main" id="{07E8D2CA-6763-3949-A500-A6C875AC0C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277" name="Picture 276">
                <a:extLst>
                  <a:ext uri="{FF2B5EF4-FFF2-40B4-BE49-F238E27FC236}">
                    <a16:creationId xmlns:a16="http://schemas.microsoft.com/office/drawing/2014/main" id="{86656693-8B1B-E84B-83E1-AB137FBE74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278" name="Picture 277">
                <a:extLst>
                  <a:ext uri="{FF2B5EF4-FFF2-40B4-BE49-F238E27FC236}">
                    <a16:creationId xmlns:a16="http://schemas.microsoft.com/office/drawing/2014/main" id="{CC4F951C-8D6C-6C43-81B9-28B16B4C46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EC4F93D2-BE0F-AD4F-A3F5-8DC7F41AD64A}"/>
                </a:ext>
              </a:extLst>
            </p:cNvPr>
            <p:cNvGrpSpPr/>
            <p:nvPr/>
          </p:nvGrpSpPr>
          <p:grpSpPr>
            <a:xfrm>
              <a:off x="3846945" y="3308300"/>
              <a:ext cx="1196455" cy="1602844"/>
              <a:chOff x="5016042" y="2994804"/>
              <a:chExt cx="1196455" cy="1602844"/>
            </a:xfrm>
          </p:grpSpPr>
          <p:sp>
            <p:nvSpPr>
              <p:cNvPr id="268" name="Rounded Rectangle 267">
                <a:extLst>
                  <a:ext uri="{FF2B5EF4-FFF2-40B4-BE49-F238E27FC236}">
                    <a16:creationId xmlns:a16="http://schemas.microsoft.com/office/drawing/2014/main" id="{6590D618-F91C-7640-9637-44ABCE8FF49E}"/>
                  </a:ext>
                </a:extLst>
              </p:cNvPr>
              <p:cNvSpPr/>
              <p:nvPr/>
            </p:nvSpPr>
            <p:spPr>
              <a:xfrm>
                <a:off x="5077285" y="3312286"/>
                <a:ext cx="459793" cy="1272809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70" name="Picture 269">
                <a:extLst>
                  <a:ext uri="{FF2B5EF4-FFF2-40B4-BE49-F238E27FC236}">
                    <a16:creationId xmlns:a16="http://schemas.microsoft.com/office/drawing/2014/main" id="{7CB2AF54-C2F8-7F4D-BCF6-D68D2ECB21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16042" y="2994804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271" name="Picture 270">
                <a:extLst>
                  <a:ext uri="{FF2B5EF4-FFF2-40B4-BE49-F238E27FC236}">
                    <a16:creationId xmlns:a16="http://schemas.microsoft.com/office/drawing/2014/main" id="{958ACF01-4B8A-BE47-9210-86F24D7220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632885" y="2995871"/>
                <a:ext cx="579612" cy="262205"/>
              </a:xfrm>
              <a:prstGeom prst="rect">
                <a:avLst/>
              </a:prstGeom>
            </p:spPr>
          </p:pic>
          <p:sp>
            <p:nvSpPr>
              <p:cNvPr id="272" name="Rounded Rectangle 271">
                <a:extLst>
                  <a:ext uri="{FF2B5EF4-FFF2-40B4-BE49-F238E27FC236}">
                    <a16:creationId xmlns:a16="http://schemas.microsoft.com/office/drawing/2014/main" id="{894184C4-46E2-F041-859A-B7820A130185}"/>
                  </a:ext>
                </a:extLst>
              </p:cNvPr>
              <p:cNvSpPr/>
              <p:nvPr/>
            </p:nvSpPr>
            <p:spPr>
              <a:xfrm>
                <a:off x="5594372" y="3312286"/>
                <a:ext cx="473541" cy="128536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B42F0FA-0406-8741-985E-F239A7510B95}"/>
              </a:ext>
            </a:extLst>
          </p:cNvPr>
          <p:cNvSpPr txBox="1"/>
          <p:nvPr/>
        </p:nvSpPr>
        <p:spPr>
          <a:xfrm>
            <a:off x="2002094" y="1123382"/>
            <a:ext cx="84364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After a VAE is trained, we may consider using it for compression and reconstruction.</a:t>
            </a:r>
          </a:p>
          <a:p>
            <a:pPr algn="ctr"/>
            <a:endParaRPr lang="en-GB" dirty="0"/>
          </a:p>
          <a:p>
            <a:pPr algn="ctr"/>
            <a:r>
              <a:rPr lang="en-GB" dirty="0">
                <a:solidFill>
                  <a:srgbClr val="FF0000"/>
                </a:solidFill>
              </a:rPr>
              <a:t>Q: If we want </a:t>
            </a:r>
            <a:r>
              <a:rPr lang="en-GB" b="1" dirty="0">
                <a:solidFill>
                  <a:srgbClr val="FF0000"/>
                </a:solidFill>
              </a:rPr>
              <a:t>the best possible reconstruction of x, which code z </a:t>
            </a:r>
            <a:r>
              <a:rPr lang="en-GB" dirty="0">
                <a:solidFill>
                  <a:srgbClr val="FF0000"/>
                </a:solidFill>
              </a:rPr>
              <a:t>should we give as input to the decoder?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9BC2A8AB-34F3-7C4B-B14D-EED2519BB7E8}"/>
              </a:ext>
            </a:extLst>
          </p:cNvPr>
          <p:cNvSpPr txBox="1"/>
          <p:nvPr/>
        </p:nvSpPr>
        <p:spPr>
          <a:xfrm>
            <a:off x="7623011" y="3122388"/>
            <a:ext cx="6776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i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47" name="Right Arrow 346">
            <a:extLst>
              <a:ext uri="{FF2B5EF4-FFF2-40B4-BE49-F238E27FC236}">
                <a16:creationId xmlns:a16="http://schemas.microsoft.com/office/drawing/2014/main" id="{48A7C844-7115-BB4E-8FD2-45B18701DCF8}"/>
              </a:ext>
            </a:extLst>
          </p:cNvPr>
          <p:cNvSpPr/>
          <p:nvPr/>
        </p:nvSpPr>
        <p:spPr>
          <a:xfrm>
            <a:off x="8335061" y="3810922"/>
            <a:ext cx="258847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26DE6C85-F83A-384A-8ED6-DE9D13DC2571}"/>
              </a:ext>
            </a:extLst>
          </p:cNvPr>
          <p:cNvGrpSpPr/>
          <p:nvPr/>
        </p:nvGrpSpPr>
        <p:grpSpPr>
          <a:xfrm>
            <a:off x="2961694" y="5477256"/>
            <a:ext cx="6861155" cy="646331"/>
            <a:chOff x="3483864" y="5522976"/>
            <a:chExt cx="6861155" cy="646331"/>
          </a:xfrm>
        </p:grpSpPr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17D334E9-104A-5940-9CAB-B5D2356E1934}"/>
                </a:ext>
              </a:extLst>
            </p:cNvPr>
            <p:cNvSpPr txBox="1"/>
            <p:nvPr/>
          </p:nvSpPr>
          <p:spPr>
            <a:xfrm>
              <a:off x="3483864" y="5522976"/>
              <a:ext cx="68611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A: The predicted mean               by the encoder. This is the value of z that is most likely to be the correct encoding of x according to encoder.</a:t>
              </a:r>
            </a:p>
          </p:txBody>
        </p:sp>
        <p:pic>
          <p:nvPicPr>
            <p:cNvPr id="352" name="Picture 351">
              <a:extLst>
                <a:ext uri="{FF2B5EF4-FFF2-40B4-BE49-F238E27FC236}">
                  <a16:creationId xmlns:a16="http://schemas.microsoft.com/office/drawing/2014/main" id="{B14545FE-4616-DD4C-8BAB-491F6C335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760250" y="5568358"/>
              <a:ext cx="622917" cy="275242"/>
            </a:xfrm>
            <a:prstGeom prst="rect">
              <a:avLst/>
            </a:prstGeom>
          </p:spPr>
        </p:pic>
      </p:grpSp>
      <p:sp>
        <p:nvSpPr>
          <p:cNvPr id="163" name="Title 1">
            <a:extLst>
              <a:ext uri="{FF2B5EF4-FFF2-40B4-BE49-F238E27FC236}">
                <a16:creationId xmlns:a16="http://schemas.microsoft.com/office/drawing/2014/main" id="{56E45C91-F262-414B-9C3D-7B0C98185AE7}"/>
              </a:ext>
            </a:extLst>
          </p:cNvPr>
          <p:cNvSpPr txBox="1">
            <a:spLocks/>
          </p:cNvSpPr>
          <p:nvPr/>
        </p:nvSpPr>
        <p:spPr>
          <a:xfrm>
            <a:off x="551329" y="12425"/>
            <a:ext cx="112285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Using VAEs for Compression and Reconstruction</a:t>
            </a:r>
            <a:endParaRPr lang="en-US" sz="3600" b="1" u="sng" dirty="0"/>
          </a:p>
        </p:txBody>
      </p:sp>
      <p:pic>
        <p:nvPicPr>
          <p:cNvPr id="162" name="Picture 161" descr="Chart&#10;&#10;Description automatically generated">
            <a:extLst>
              <a:ext uri="{FF2B5EF4-FFF2-40B4-BE49-F238E27FC236}">
                <a16:creationId xmlns:a16="http://schemas.microsoft.com/office/drawing/2014/main" id="{D853FFD7-D7B6-4341-B8EB-6EA49D77A8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5880289" y="3805082"/>
            <a:ext cx="274229" cy="1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2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AC877-13BB-C147-B723-79C9F9F0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E4A45-4CF6-234D-973C-78CD8232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17</a:t>
            </a:fld>
            <a:endParaRPr lang="en-US"/>
          </a:p>
        </p:txBody>
      </p:sp>
      <p:pic>
        <p:nvPicPr>
          <p:cNvPr id="164" name="Picture 163" descr="Shape&#10;&#10;Description automatically generated">
            <a:extLst>
              <a:ext uri="{FF2B5EF4-FFF2-40B4-BE49-F238E27FC236}">
                <a16:creationId xmlns:a16="http://schemas.microsoft.com/office/drawing/2014/main" id="{E1A4321D-4E1C-4F4E-9517-A31CDC9B71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286" y="3394201"/>
            <a:ext cx="1774066" cy="151734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298AC0D-5266-CE4D-B402-007EF967E7FC}"/>
              </a:ext>
            </a:extLst>
          </p:cNvPr>
          <p:cNvGrpSpPr/>
          <p:nvPr/>
        </p:nvGrpSpPr>
        <p:grpSpPr>
          <a:xfrm>
            <a:off x="5690708" y="3693062"/>
            <a:ext cx="736239" cy="783558"/>
            <a:chOff x="5462398" y="3727861"/>
            <a:chExt cx="736239" cy="783558"/>
          </a:xfrm>
        </p:grpSpPr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957B286B-6B0F-3649-8E96-E53913DEA5DD}"/>
                </a:ext>
              </a:extLst>
            </p:cNvPr>
            <p:cNvSpPr/>
            <p:nvPr/>
          </p:nvSpPr>
          <p:spPr>
            <a:xfrm>
              <a:off x="5858205" y="4241479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BF1806EA-E15F-9F4D-85B8-91816E72445E}"/>
                </a:ext>
              </a:extLst>
            </p:cNvPr>
            <p:cNvSpPr/>
            <p:nvPr/>
          </p:nvSpPr>
          <p:spPr>
            <a:xfrm>
              <a:off x="6078881" y="4039514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60B4116-DEA4-8448-83A6-4E247164DE6A}"/>
                </a:ext>
              </a:extLst>
            </p:cNvPr>
            <p:cNvSpPr/>
            <p:nvPr/>
          </p:nvSpPr>
          <p:spPr>
            <a:xfrm>
              <a:off x="5518105" y="4291810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746ABB84-B2D3-7442-8D76-DA3028BD8026}"/>
                </a:ext>
              </a:extLst>
            </p:cNvPr>
            <p:cNvSpPr/>
            <p:nvPr/>
          </p:nvSpPr>
          <p:spPr>
            <a:xfrm>
              <a:off x="5804357" y="4470359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E2D23DC6-45AB-F04A-84D8-AC2D05D96FA6}"/>
                </a:ext>
              </a:extLst>
            </p:cNvPr>
            <p:cNvSpPr/>
            <p:nvPr/>
          </p:nvSpPr>
          <p:spPr>
            <a:xfrm>
              <a:off x="5588551" y="4443267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AA11699E-82DC-B54B-827A-1694D2D02240}"/>
                </a:ext>
              </a:extLst>
            </p:cNvPr>
            <p:cNvSpPr/>
            <p:nvPr/>
          </p:nvSpPr>
          <p:spPr>
            <a:xfrm>
              <a:off x="5976189" y="3843131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0DBDC0CF-0734-224C-BBAA-9CC1B621F59A}"/>
                </a:ext>
              </a:extLst>
            </p:cNvPr>
            <p:cNvSpPr/>
            <p:nvPr/>
          </p:nvSpPr>
          <p:spPr>
            <a:xfrm>
              <a:off x="5462398" y="4118135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A9C9CB57-BC26-D94D-9B2B-47B360EE96B6}"/>
                </a:ext>
              </a:extLst>
            </p:cNvPr>
            <p:cNvSpPr/>
            <p:nvPr/>
          </p:nvSpPr>
          <p:spPr>
            <a:xfrm>
              <a:off x="6148608" y="4228573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8D4D41BC-49AC-DC41-BC82-54AA750E7A22}"/>
                </a:ext>
              </a:extLst>
            </p:cNvPr>
            <p:cNvSpPr/>
            <p:nvPr/>
          </p:nvSpPr>
          <p:spPr>
            <a:xfrm>
              <a:off x="5505755" y="3915331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78E1A811-BD6B-5340-B7FB-E70ADEFFE334}"/>
                </a:ext>
              </a:extLst>
            </p:cNvPr>
            <p:cNvSpPr/>
            <p:nvPr/>
          </p:nvSpPr>
          <p:spPr>
            <a:xfrm>
              <a:off x="5845416" y="4018984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3EB6BE6B-6298-FF4A-9692-70B8E0CDBFE5}"/>
                </a:ext>
              </a:extLst>
            </p:cNvPr>
            <p:cNvSpPr/>
            <p:nvPr/>
          </p:nvSpPr>
          <p:spPr>
            <a:xfrm>
              <a:off x="5708141" y="4240612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BB1F746-A16F-E24E-BAFD-B4809367ACD4}"/>
                </a:ext>
              </a:extLst>
            </p:cNvPr>
            <p:cNvSpPr/>
            <p:nvPr/>
          </p:nvSpPr>
          <p:spPr>
            <a:xfrm>
              <a:off x="5646563" y="3752446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DF1EA20C-1492-F644-92F2-B33E765B52BB}"/>
                </a:ext>
              </a:extLst>
            </p:cNvPr>
            <p:cNvSpPr/>
            <p:nvPr/>
          </p:nvSpPr>
          <p:spPr>
            <a:xfrm>
              <a:off x="5824886" y="4136231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F46A3556-C178-0842-BA5D-E090A567F0AF}"/>
                </a:ext>
              </a:extLst>
            </p:cNvPr>
            <p:cNvSpPr/>
            <p:nvPr/>
          </p:nvSpPr>
          <p:spPr>
            <a:xfrm>
              <a:off x="5783826" y="3727861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49631DE-D5B7-F840-B540-4FAC96122AFB}"/>
                </a:ext>
              </a:extLst>
            </p:cNvPr>
            <p:cNvSpPr/>
            <p:nvPr/>
          </p:nvSpPr>
          <p:spPr>
            <a:xfrm>
              <a:off x="6052230" y="4379209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7AA8782-517F-AA47-A869-3EA721A05071}"/>
                </a:ext>
              </a:extLst>
            </p:cNvPr>
            <p:cNvSpPr/>
            <p:nvPr/>
          </p:nvSpPr>
          <p:spPr>
            <a:xfrm>
              <a:off x="5933053" y="4078667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5AD5B45-A71E-8542-B0B1-22D75E42C21E}"/>
                </a:ext>
              </a:extLst>
            </p:cNvPr>
            <p:cNvSpPr/>
            <p:nvPr/>
          </p:nvSpPr>
          <p:spPr>
            <a:xfrm>
              <a:off x="5849793" y="4334390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8439F03-9667-4C4D-9713-7A0D4A549031}"/>
                </a:ext>
              </a:extLst>
            </p:cNvPr>
            <p:cNvSpPr/>
            <p:nvPr/>
          </p:nvSpPr>
          <p:spPr>
            <a:xfrm>
              <a:off x="5687466" y="4370249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Oval 340">
              <a:extLst>
                <a:ext uri="{FF2B5EF4-FFF2-40B4-BE49-F238E27FC236}">
                  <a16:creationId xmlns:a16="http://schemas.microsoft.com/office/drawing/2014/main" id="{6D6FA5A5-D492-EE49-BA73-C969F0100867}"/>
                </a:ext>
              </a:extLst>
            </p:cNvPr>
            <p:cNvSpPr/>
            <p:nvPr/>
          </p:nvSpPr>
          <p:spPr>
            <a:xfrm>
              <a:off x="5971348" y="3970278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3E10D96-9CA6-0145-9C17-AF6F9518F140}"/>
                </a:ext>
              </a:extLst>
            </p:cNvPr>
            <p:cNvSpPr/>
            <p:nvPr/>
          </p:nvSpPr>
          <p:spPr>
            <a:xfrm>
              <a:off x="6023148" y="4172503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136BCE4F-F5F4-6048-8F77-B420A6D4C789}"/>
                </a:ext>
              </a:extLst>
            </p:cNvPr>
            <p:cNvSpPr/>
            <p:nvPr/>
          </p:nvSpPr>
          <p:spPr>
            <a:xfrm>
              <a:off x="6121687" y="3927033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B935C0A2-BB57-2C4E-9822-29F02DD6B64E}"/>
                </a:ext>
              </a:extLst>
            </p:cNvPr>
            <p:cNvSpPr/>
            <p:nvPr/>
          </p:nvSpPr>
          <p:spPr>
            <a:xfrm>
              <a:off x="5819444" y="3885734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2C223223-9522-EA48-B96D-48F35963DB15}"/>
                </a:ext>
              </a:extLst>
            </p:cNvPr>
            <p:cNvSpPr/>
            <p:nvPr/>
          </p:nvSpPr>
          <p:spPr>
            <a:xfrm>
              <a:off x="6157577" y="4108582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C8B0FF21-5750-6E4B-B717-C81A46CBD8AF}"/>
                </a:ext>
              </a:extLst>
            </p:cNvPr>
            <p:cNvSpPr/>
            <p:nvPr/>
          </p:nvSpPr>
          <p:spPr>
            <a:xfrm>
              <a:off x="5660393" y="4010152"/>
              <a:ext cx="41060" cy="410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DD39C410-DB7E-1249-9B1E-B02BCCAADD38}"/>
              </a:ext>
            </a:extLst>
          </p:cNvPr>
          <p:cNvGrpSpPr/>
          <p:nvPr/>
        </p:nvGrpSpPr>
        <p:grpSpPr>
          <a:xfrm>
            <a:off x="8760796" y="3232703"/>
            <a:ext cx="1398901" cy="1588985"/>
            <a:chOff x="8284742" y="2312935"/>
            <a:chExt cx="1398901" cy="1588985"/>
          </a:xfrm>
        </p:grpSpPr>
        <p:grpSp>
          <p:nvGrpSpPr>
            <p:cNvPr id="385" name="Group 384">
              <a:extLst>
                <a:ext uri="{FF2B5EF4-FFF2-40B4-BE49-F238E27FC236}">
                  <a16:creationId xmlns:a16="http://schemas.microsoft.com/office/drawing/2014/main" id="{5E0D4C58-E4CD-5544-A2E7-03CC7444DF9A}"/>
                </a:ext>
              </a:extLst>
            </p:cNvPr>
            <p:cNvGrpSpPr/>
            <p:nvPr/>
          </p:nvGrpSpPr>
          <p:grpSpPr>
            <a:xfrm>
              <a:off x="8284742" y="2312935"/>
              <a:ext cx="1398901" cy="1588985"/>
              <a:chOff x="9674222" y="4454729"/>
              <a:chExt cx="1398901" cy="1588985"/>
            </a:xfrm>
          </p:grpSpPr>
          <p:pic>
            <p:nvPicPr>
              <p:cNvPr id="389" name="Picture 388" descr="Diagram&#10;&#10;Description automatically generated">
                <a:extLst>
                  <a:ext uri="{FF2B5EF4-FFF2-40B4-BE49-F238E27FC236}">
                    <a16:creationId xmlns:a16="http://schemas.microsoft.com/office/drawing/2014/main" id="{2FFB511E-0DA5-8348-AD24-2DD234816E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grpSp>
            <p:nvGrpSpPr>
              <p:cNvPr id="390" name="Group 389">
                <a:extLst>
                  <a:ext uri="{FF2B5EF4-FFF2-40B4-BE49-F238E27FC236}">
                    <a16:creationId xmlns:a16="http://schemas.microsoft.com/office/drawing/2014/main" id="{41B74231-463A-D241-A970-E27B8E0B61BC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5E53012A-FA1C-C845-A606-7B0F7D8DBC28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3746406E-BAA6-EE4F-85BD-8DF727C5619C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388" name="Picture 387">
              <a:extLst>
                <a:ext uri="{FF2B5EF4-FFF2-40B4-BE49-F238E27FC236}">
                  <a16:creationId xmlns:a16="http://schemas.microsoft.com/office/drawing/2014/main" id="{5387C9C6-2A1D-7540-B98D-BEC39730B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5266" y="2523197"/>
              <a:ext cx="271726" cy="217381"/>
            </a:xfrm>
            <a:prstGeom prst="rect">
              <a:avLst/>
            </a:prstGeom>
          </p:spPr>
        </p:pic>
      </p:grpSp>
      <p:sp>
        <p:nvSpPr>
          <p:cNvPr id="395" name="Right Arrow 394">
            <a:extLst>
              <a:ext uri="{FF2B5EF4-FFF2-40B4-BE49-F238E27FC236}">
                <a16:creationId xmlns:a16="http://schemas.microsoft.com/office/drawing/2014/main" id="{46589CC0-F00C-1141-A009-4B11032EAE38}"/>
              </a:ext>
            </a:extLst>
          </p:cNvPr>
          <p:cNvSpPr/>
          <p:nvPr/>
        </p:nvSpPr>
        <p:spPr>
          <a:xfrm>
            <a:off x="2168805" y="3893460"/>
            <a:ext cx="225058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Right Arrow 395">
            <a:extLst>
              <a:ext uri="{FF2B5EF4-FFF2-40B4-BE49-F238E27FC236}">
                <a16:creationId xmlns:a16="http://schemas.microsoft.com/office/drawing/2014/main" id="{D5D1310C-81A7-684C-B0F3-326F49FD1BC1}"/>
              </a:ext>
            </a:extLst>
          </p:cNvPr>
          <p:cNvSpPr/>
          <p:nvPr/>
        </p:nvSpPr>
        <p:spPr>
          <a:xfrm>
            <a:off x="4787372" y="3906641"/>
            <a:ext cx="258847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8" name="Group 397">
            <a:extLst>
              <a:ext uri="{FF2B5EF4-FFF2-40B4-BE49-F238E27FC236}">
                <a16:creationId xmlns:a16="http://schemas.microsoft.com/office/drawing/2014/main" id="{A09C0634-8913-1448-AA37-C678AD2D5943}"/>
              </a:ext>
            </a:extLst>
          </p:cNvPr>
          <p:cNvGrpSpPr/>
          <p:nvPr/>
        </p:nvGrpSpPr>
        <p:grpSpPr>
          <a:xfrm>
            <a:off x="2445638" y="3092255"/>
            <a:ext cx="2405656" cy="1841866"/>
            <a:chOff x="2331759" y="3100669"/>
            <a:chExt cx="2711641" cy="2076142"/>
          </a:xfrm>
        </p:grpSpPr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20D6F0A0-6C57-534E-AB91-2B951862DF0A}"/>
                </a:ext>
              </a:extLst>
            </p:cNvPr>
            <p:cNvGrpSpPr/>
            <p:nvPr/>
          </p:nvGrpSpPr>
          <p:grpSpPr>
            <a:xfrm>
              <a:off x="2331759" y="3100669"/>
              <a:ext cx="2521910" cy="2076142"/>
              <a:chOff x="1067861" y="1577304"/>
              <a:chExt cx="2521910" cy="2076142"/>
            </a:xfrm>
          </p:grpSpPr>
          <p:grpSp>
            <p:nvGrpSpPr>
              <p:cNvPr id="407" name="Group 406">
                <a:extLst>
                  <a:ext uri="{FF2B5EF4-FFF2-40B4-BE49-F238E27FC236}">
                    <a16:creationId xmlns:a16="http://schemas.microsoft.com/office/drawing/2014/main" id="{BE7A0595-E77F-EB48-AC2A-ED0560DEA692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E37468C8-536F-954A-BD73-7723D992F88C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grpSp>
                <p:nvGrpSpPr>
                  <p:cNvPr id="414" name="Group 413">
                    <a:extLst>
                      <a:ext uri="{FF2B5EF4-FFF2-40B4-BE49-F238E27FC236}">
                        <a16:creationId xmlns:a16="http://schemas.microsoft.com/office/drawing/2014/main" id="{D413BBC0-16C9-A84F-9BB0-DE4100046BFD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465" name="Oval 464">
                      <a:extLst>
                        <a:ext uri="{FF2B5EF4-FFF2-40B4-BE49-F238E27FC236}">
                          <a16:creationId xmlns:a16="http://schemas.microsoft.com/office/drawing/2014/main" id="{1AB5F7E4-0C89-C044-8026-4AD1E4BBAC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cxnSp>
                  <p:nvCxnSpPr>
                    <p:cNvPr id="466" name="Straight Arrow Connector 465">
                      <a:extLst>
                        <a:ext uri="{FF2B5EF4-FFF2-40B4-BE49-F238E27FC236}">
                          <a16:creationId xmlns:a16="http://schemas.microsoft.com/office/drawing/2014/main" id="{9C32D58F-645E-3B44-818B-F9F55E27FADE}"/>
                        </a:ext>
                      </a:extLst>
                    </p:cNvPr>
                    <p:cNvCxnSpPr>
                      <a:cxnSpLocks/>
                      <a:stCxn id="454" idx="6"/>
                      <a:endCxn id="465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7" name="Straight Arrow Connector 466">
                      <a:extLst>
                        <a:ext uri="{FF2B5EF4-FFF2-40B4-BE49-F238E27FC236}">
                          <a16:creationId xmlns:a16="http://schemas.microsoft.com/office/drawing/2014/main" id="{ED21A5F3-703C-AD46-A8E4-00D6E2871CCE}"/>
                        </a:ext>
                      </a:extLst>
                    </p:cNvPr>
                    <p:cNvCxnSpPr>
                      <a:cxnSpLocks/>
                      <a:stCxn id="453" idx="6"/>
                      <a:endCxn id="465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8" name="Straight Arrow Connector 467">
                      <a:extLst>
                        <a:ext uri="{FF2B5EF4-FFF2-40B4-BE49-F238E27FC236}">
                          <a16:creationId xmlns:a16="http://schemas.microsoft.com/office/drawing/2014/main" id="{CCA645BD-5A3C-FE47-A910-07082EE4A4B0}"/>
                        </a:ext>
                      </a:extLst>
                    </p:cNvPr>
                    <p:cNvCxnSpPr>
                      <a:cxnSpLocks/>
                      <a:stCxn id="452" idx="6"/>
                      <a:endCxn id="465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9" name="Straight Arrow Connector 468">
                      <a:extLst>
                        <a:ext uri="{FF2B5EF4-FFF2-40B4-BE49-F238E27FC236}">
                          <a16:creationId xmlns:a16="http://schemas.microsoft.com/office/drawing/2014/main" id="{9F43C12B-CCFA-6845-B6CE-3382F3A57049}"/>
                        </a:ext>
                      </a:extLst>
                    </p:cNvPr>
                    <p:cNvCxnSpPr>
                      <a:cxnSpLocks/>
                      <a:stCxn id="451" idx="6"/>
                      <a:endCxn id="465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5" name="Group 414">
                    <a:extLst>
                      <a:ext uri="{FF2B5EF4-FFF2-40B4-BE49-F238E27FC236}">
                        <a16:creationId xmlns:a16="http://schemas.microsoft.com/office/drawing/2014/main" id="{544A0B00-6C45-3F44-AA9B-05EB57E87698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460" name="Oval 459">
                      <a:extLst>
                        <a:ext uri="{FF2B5EF4-FFF2-40B4-BE49-F238E27FC236}">
                          <a16:creationId xmlns:a16="http://schemas.microsoft.com/office/drawing/2014/main" id="{778F18B8-0909-3C4A-B81A-9E498FD81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461" name="Straight Arrow Connector 460">
                      <a:extLst>
                        <a:ext uri="{FF2B5EF4-FFF2-40B4-BE49-F238E27FC236}">
                          <a16:creationId xmlns:a16="http://schemas.microsoft.com/office/drawing/2014/main" id="{998B7E99-C295-514C-8347-8738FE11A2AF}"/>
                        </a:ext>
                      </a:extLst>
                    </p:cNvPr>
                    <p:cNvCxnSpPr>
                      <a:cxnSpLocks/>
                      <a:stCxn id="451" idx="6"/>
                      <a:endCxn id="460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2" name="Straight Arrow Connector 461">
                      <a:extLst>
                        <a:ext uri="{FF2B5EF4-FFF2-40B4-BE49-F238E27FC236}">
                          <a16:creationId xmlns:a16="http://schemas.microsoft.com/office/drawing/2014/main" id="{AB436787-5F7F-9A4B-9BF6-D04302DD7764}"/>
                        </a:ext>
                      </a:extLst>
                    </p:cNvPr>
                    <p:cNvCxnSpPr>
                      <a:cxnSpLocks/>
                      <a:stCxn id="452" idx="6"/>
                      <a:endCxn id="460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3" name="Straight Arrow Connector 462">
                      <a:extLst>
                        <a:ext uri="{FF2B5EF4-FFF2-40B4-BE49-F238E27FC236}">
                          <a16:creationId xmlns:a16="http://schemas.microsoft.com/office/drawing/2014/main" id="{5E0C9033-BCD5-684F-A316-5836D835D97B}"/>
                        </a:ext>
                      </a:extLst>
                    </p:cNvPr>
                    <p:cNvCxnSpPr>
                      <a:cxnSpLocks/>
                      <a:stCxn id="453" idx="6"/>
                      <a:endCxn id="460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4" name="Straight Arrow Connector 463">
                      <a:extLst>
                        <a:ext uri="{FF2B5EF4-FFF2-40B4-BE49-F238E27FC236}">
                          <a16:creationId xmlns:a16="http://schemas.microsoft.com/office/drawing/2014/main" id="{919051F9-83C2-0848-ACBC-5942CDAA79A8}"/>
                        </a:ext>
                      </a:extLst>
                    </p:cNvPr>
                    <p:cNvCxnSpPr>
                      <a:cxnSpLocks/>
                      <a:stCxn id="454" idx="6"/>
                      <a:endCxn id="460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6" name="Group 415">
                    <a:extLst>
                      <a:ext uri="{FF2B5EF4-FFF2-40B4-BE49-F238E27FC236}">
                        <a16:creationId xmlns:a16="http://schemas.microsoft.com/office/drawing/2014/main" id="{28CB987B-F571-1F47-9D67-6E0BDA074164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455" name="Oval 454">
                      <a:extLst>
                        <a:ext uri="{FF2B5EF4-FFF2-40B4-BE49-F238E27FC236}">
                          <a16:creationId xmlns:a16="http://schemas.microsoft.com/office/drawing/2014/main" id="{F7251C0F-6EAA-9D4C-B968-F412DB4862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6" name="Oval 455">
                      <a:extLst>
                        <a:ext uri="{FF2B5EF4-FFF2-40B4-BE49-F238E27FC236}">
                          <a16:creationId xmlns:a16="http://schemas.microsoft.com/office/drawing/2014/main" id="{CC2B15CE-F789-3D4D-8F85-90E03730B8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7" name="Oval 456">
                      <a:extLst>
                        <a:ext uri="{FF2B5EF4-FFF2-40B4-BE49-F238E27FC236}">
                          <a16:creationId xmlns:a16="http://schemas.microsoft.com/office/drawing/2014/main" id="{653A208A-6969-EE44-ABE0-45A497C9B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8" name="Oval 457">
                      <a:extLst>
                        <a:ext uri="{FF2B5EF4-FFF2-40B4-BE49-F238E27FC236}">
                          <a16:creationId xmlns:a16="http://schemas.microsoft.com/office/drawing/2014/main" id="{27B7C4AA-8C31-2443-93A4-DCF96A979C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9" name="Oval 458">
                      <a:extLst>
                        <a:ext uri="{FF2B5EF4-FFF2-40B4-BE49-F238E27FC236}">
                          <a16:creationId xmlns:a16="http://schemas.microsoft.com/office/drawing/2014/main" id="{51F57334-D4D9-C74E-82C7-2144E640C8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17" name="Group 416">
                    <a:extLst>
                      <a:ext uri="{FF2B5EF4-FFF2-40B4-BE49-F238E27FC236}">
                        <a16:creationId xmlns:a16="http://schemas.microsoft.com/office/drawing/2014/main" id="{EFFCC710-114D-A046-B3C6-2F0D4DE93050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451" name="Oval 450">
                      <a:extLst>
                        <a:ext uri="{FF2B5EF4-FFF2-40B4-BE49-F238E27FC236}">
                          <a16:creationId xmlns:a16="http://schemas.microsoft.com/office/drawing/2014/main" id="{57C53545-27C5-964C-BE52-C9F7AFB25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2" name="Oval 451">
                      <a:extLst>
                        <a:ext uri="{FF2B5EF4-FFF2-40B4-BE49-F238E27FC236}">
                          <a16:creationId xmlns:a16="http://schemas.microsoft.com/office/drawing/2014/main" id="{142823B3-87C3-EA4D-91AF-9F52DC12BC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3" name="Oval 452">
                      <a:extLst>
                        <a:ext uri="{FF2B5EF4-FFF2-40B4-BE49-F238E27FC236}">
                          <a16:creationId xmlns:a16="http://schemas.microsoft.com/office/drawing/2014/main" id="{00B1BAC3-79C5-1C47-8A50-8D2F529415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4" name="Oval 453">
                      <a:extLst>
                        <a:ext uri="{FF2B5EF4-FFF2-40B4-BE49-F238E27FC236}">
                          <a16:creationId xmlns:a16="http://schemas.microsoft.com/office/drawing/2014/main" id="{75015997-7DA5-6247-A5CB-31A7F0A440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18" name="Group 417">
                    <a:extLst>
                      <a:ext uri="{FF2B5EF4-FFF2-40B4-BE49-F238E27FC236}">
                        <a16:creationId xmlns:a16="http://schemas.microsoft.com/office/drawing/2014/main" id="{EF9032AF-0D1E-F64B-9DAF-F5BADB3AC0D8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431" name="Straight Arrow Connector 430">
                      <a:extLst>
                        <a:ext uri="{FF2B5EF4-FFF2-40B4-BE49-F238E27FC236}">
                          <a16:creationId xmlns:a16="http://schemas.microsoft.com/office/drawing/2014/main" id="{68A61EB5-8C86-4D46-958C-78005579ECB4}"/>
                        </a:ext>
                      </a:extLst>
                    </p:cNvPr>
                    <p:cNvCxnSpPr>
                      <a:stCxn id="455" idx="6"/>
                      <a:endCxn id="451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2" name="Straight Arrow Connector 431">
                      <a:extLst>
                        <a:ext uri="{FF2B5EF4-FFF2-40B4-BE49-F238E27FC236}">
                          <a16:creationId xmlns:a16="http://schemas.microsoft.com/office/drawing/2014/main" id="{FD8C8AC8-3E6E-8243-AA88-C9F55EBBB713}"/>
                        </a:ext>
                      </a:extLst>
                    </p:cNvPr>
                    <p:cNvCxnSpPr>
                      <a:cxnSpLocks/>
                      <a:stCxn id="455" idx="6"/>
                      <a:endCxn id="452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3" name="Straight Arrow Connector 432">
                      <a:extLst>
                        <a:ext uri="{FF2B5EF4-FFF2-40B4-BE49-F238E27FC236}">
                          <a16:creationId xmlns:a16="http://schemas.microsoft.com/office/drawing/2014/main" id="{3BC4D148-B2DD-5D45-A982-B7E6A9CE88D9}"/>
                        </a:ext>
                      </a:extLst>
                    </p:cNvPr>
                    <p:cNvCxnSpPr>
                      <a:cxnSpLocks/>
                      <a:stCxn id="455" idx="6"/>
                      <a:endCxn id="453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4" name="Straight Arrow Connector 433">
                      <a:extLst>
                        <a:ext uri="{FF2B5EF4-FFF2-40B4-BE49-F238E27FC236}">
                          <a16:creationId xmlns:a16="http://schemas.microsoft.com/office/drawing/2014/main" id="{E443EA05-F193-E14B-8C8C-D6D6C51ABD02}"/>
                        </a:ext>
                      </a:extLst>
                    </p:cNvPr>
                    <p:cNvCxnSpPr>
                      <a:cxnSpLocks/>
                      <a:stCxn id="455" idx="6"/>
                      <a:endCxn id="454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5" name="Straight Arrow Connector 434">
                      <a:extLst>
                        <a:ext uri="{FF2B5EF4-FFF2-40B4-BE49-F238E27FC236}">
                          <a16:creationId xmlns:a16="http://schemas.microsoft.com/office/drawing/2014/main" id="{4A25DA45-1D7F-2848-97C0-ACBD35E18EED}"/>
                        </a:ext>
                      </a:extLst>
                    </p:cNvPr>
                    <p:cNvCxnSpPr>
                      <a:cxnSpLocks/>
                      <a:stCxn id="456" idx="6"/>
                      <a:endCxn id="454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6" name="Straight Arrow Connector 435">
                      <a:extLst>
                        <a:ext uri="{FF2B5EF4-FFF2-40B4-BE49-F238E27FC236}">
                          <a16:creationId xmlns:a16="http://schemas.microsoft.com/office/drawing/2014/main" id="{874B2E14-997D-DD45-91BA-9648D6ED50BE}"/>
                        </a:ext>
                      </a:extLst>
                    </p:cNvPr>
                    <p:cNvCxnSpPr>
                      <a:cxnSpLocks/>
                      <a:stCxn id="456" idx="6"/>
                      <a:endCxn id="453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7" name="Straight Arrow Connector 436">
                      <a:extLst>
                        <a:ext uri="{FF2B5EF4-FFF2-40B4-BE49-F238E27FC236}">
                          <a16:creationId xmlns:a16="http://schemas.microsoft.com/office/drawing/2014/main" id="{441D739D-7EC8-6341-B52D-4E8BFAE24E08}"/>
                        </a:ext>
                      </a:extLst>
                    </p:cNvPr>
                    <p:cNvCxnSpPr>
                      <a:cxnSpLocks/>
                      <a:stCxn id="456" idx="6"/>
                      <a:endCxn id="452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8" name="Straight Arrow Connector 437">
                      <a:extLst>
                        <a:ext uri="{FF2B5EF4-FFF2-40B4-BE49-F238E27FC236}">
                          <a16:creationId xmlns:a16="http://schemas.microsoft.com/office/drawing/2014/main" id="{96FFB024-D330-5F49-BCC6-4FA01BE57CBD}"/>
                        </a:ext>
                      </a:extLst>
                    </p:cNvPr>
                    <p:cNvCxnSpPr>
                      <a:cxnSpLocks/>
                      <a:stCxn id="456" idx="6"/>
                      <a:endCxn id="451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9" name="Straight Arrow Connector 438">
                      <a:extLst>
                        <a:ext uri="{FF2B5EF4-FFF2-40B4-BE49-F238E27FC236}">
                          <a16:creationId xmlns:a16="http://schemas.microsoft.com/office/drawing/2014/main" id="{4EB1E3F7-1EE5-0345-9482-1E5764BBAE03}"/>
                        </a:ext>
                      </a:extLst>
                    </p:cNvPr>
                    <p:cNvCxnSpPr>
                      <a:cxnSpLocks/>
                      <a:stCxn id="457" idx="6"/>
                      <a:endCxn id="451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0" name="Straight Arrow Connector 439">
                      <a:extLst>
                        <a:ext uri="{FF2B5EF4-FFF2-40B4-BE49-F238E27FC236}">
                          <a16:creationId xmlns:a16="http://schemas.microsoft.com/office/drawing/2014/main" id="{80662EBB-6A54-0D4C-A2C0-2540F7C3FB68}"/>
                        </a:ext>
                      </a:extLst>
                    </p:cNvPr>
                    <p:cNvCxnSpPr>
                      <a:cxnSpLocks/>
                      <a:stCxn id="457" idx="6"/>
                      <a:endCxn id="452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1" name="Straight Arrow Connector 440">
                      <a:extLst>
                        <a:ext uri="{FF2B5EF4-FFF2-40B4-BE49-F238E27FC236}">
                          <a16:creationId xmlns:a16="http://schemas.microsoft.com/office/drawing/2014/main" id="{0E7C01B9-C3CB-D74D-9FAF-BD5CACC65627}"/>
                        </a:ext>
                      </a:extLst>
                    </p:cNvPr>
                    <p:cNvCxnSpPr>
                      <a:cxnSpLocks/>
                      <a:stCxn id="457" idx="6"/>
                      <a:endCxn id="453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2" name="Straight Arrow Connector 441">
                      <a:extLst>
                        <a:ext uri="{FF2B5EF4-FFF2-40B4-BE49-F238E27FC236}">
                          <a16:creationId xmlns:a16="http://schemas.microsoft.com/office/drawing/2014/main" id="{7834E68E-B047-694E-AD1D-829FE9254DDC}"/>
                        </a:ext>
                      </a:extLst>
                    </p:cNvPr>
                    <p:cNvCxnSpPr>
                      <a:cxnSpLocks/>
                      <a:stCxn id="457" idx="6"/>
                      <a:endCxn id="454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3" name="Straight Arrow Connector 442">
                      <a:extLst>
                        <a:ext uri="{FF2B5EF4-FFF2-40B4-BE49-F238E27FC236}">
                          <a16:creationId xmlns:a16="http://schemas.microsoft.com/office/drawing/2014/main" id="{BD88D520-F0B1-E141-BD61-95A5C78F49FA}"/>
                        </a:ext>
                      </a:extLst>
                    </p:cNvPr>
                    <p:cNvCxnSpPr>
                      <a:cxnSpLocks/>
                      <a:stCxn id="458" idx="6"/>
                      <a:endCxn id="451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4" name="Straight Arrow Connector 443">
                      <a:extLst>
                        <a:ext uri="{FF2B5EF4-FFF2-40B4-BE49-F238E27FC236}">
                          <a16:creationId xmlns:a16="http://schemas.microsoft.com/office/drawing/2014/main" id="{44B31BB7-7709-A24F-83E5-E3C75A4032E6}"/>
                        </a:ext>
                      </a:extLst>
                    </p:cNvPr>
                    <p:cNvCxnSpPr>
                      <a:cxnSpLocks/>
                      <a:stCxn id="458" idx="6"/>
                      <a:endCxn id="452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5" name="Straight Arrow Connector 444">
                      <a:extLst>
                        <a:ext uri="{FF2B5EF4-FFF2-40B4-BE49-F238E27FC236}">
                          <a16:creationId xmlns:a16="http://schemas.microsoft.com/office/drawing/2014/main" id="{4EC6FE94-FBC1-9C46-B7B8-51F38EF9FC71}"/>
                        </a:ext>
                      </a:extLst>
                    </p:cNvPr>
                    <p:cNvCxnSpPr>
                      <a:cxnSpLocks/>
                      <a:stCxn id="458" idx="6"/>
                      <a:endCxn id="453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6" name="Straight Arrow Connector 445">
                      <a:extLst>
                        <a:ext uri="{FF2B5EF4-FFF2-40B4-BE49-F238E27FC236}">
                          <a16:creationId xmlns:a16="http://schemas.microsoft.com/office/drawing/2014/main" id="{7CAAF5F9-1FDF-904B-8C0A-5D12E878A971}"/>
                        </a:ext>
                      </a:extLst>
                    </p:cNvPr>
                    <p:cNvCxnSpPr>
                      <a:cxnSpLocks/>
                      <a:stCxn id="458" idx="6"/>
                      <a:endCxn id="454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7" name="Straight Arrow Connector 446">
                      <a:extLst>
                        <a:ext uri="{FF2B5EF4-FFF2-40B4-BE49-F238E27FC236}">
                          <a16:creationId xmlns:a16="http://schemas.microsoft.com/office/drawing/2014/main" id="{504FDEA8-4681-F947-AD7D-C3FB1DB77372}"/>
                        </a:ext>
                      </a:extLst>
                    </p:cNvPr>
                    <p:cNvCxnSpPr>
                      <a:cxnSpLocks/>
                      <a:stCxn id="459" idx="6"/>
                      <a:endCxn id="454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8" name="Straight Arrow Connector 447">
                      <a:extLst>
                        <a:ext uri="{FF2B5EF4-FFF2-40B4-BE49-F238E27FC236}">
                          <a16:creationId xmlns:a16="http://schemas.microsoft.com/office/drawing/2014/main" id="{82ACE64D-89BD-2943-8DCF-0C0EE0BA0E1D}"/>
                        </a:ext>
                      </a:extLst>
                    </p:cNvPr>
                    <p:cNvCxnSpPr>
                      <a:cxnSpLocks/>
                      <a:stCxn id="459" idx="6"/>
                      <a:endCxn id="453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9" name="Straight Arrow Connector 448">
                      <a:extLst>
                        <a:ext uri="{FF2B5EF4-FFF2-40B4-BE49-F238E27FC236}">
                          <a16:creationId xmlns:a16="http://schemas.microsoft.com/office/drawing/2014/main" id="{A506CB77-50ED-5943-A65C-E341820D9BF9}"/>
                        </a:ext>
                      </a:extLst>
                    </p:cNvPr>
                    <p:cNvCxnSpPr>
                      <a:cxnSpLocks/>
                      <a:stCxn id="459" idx="6"/>
                      <a:endCxn id="452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0" name="Straight Arrow Connector 449">
                      <a:extLst>
                        <a:ext uri="{FF2B5EF4-FFF2-40B4-BE49-F238E27FC236}">
                          <a16:creationId xmlns:a16="http://schemas.microsoft.com/office/drawing/2014/main" id="{F115D328-C6B2-9141-A2B4-FF3C2B5BCC65}"/>
                        </a:ext>
                      </a:extLst>
                    </p:cNvPr>
                    <p:cNvCxnSpPr>
                      <a:cxnSpLocks/>
                      <a:stCxn id="459" idx="6"/>
                      <a:endCxn id="451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9" name="Group 418">
                    <a:extLst>
                      <a:ext uri="{FF2B5EF4-FFF2-40B4-BE49-F238E27FC236}">
                        <a16:creationId xmlns:a16="http://schemas.microsoft.com/office/drawing/2014/main" id="{5A514492-26FE-3E41-B2A0-5548E7AD2AB0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429" name="Oval 428">
                      <a:extLst>
                        <a:ext uri="{FF2B5EF4-FFF2-40B4-BE49-F238E27FC236}">
                          <a16:creationId xmlns:a16="http://schemas.microsoft.com/office/drawing/2014/main" id="{507FCA18-33DF-7D41-87F9-D97579BD6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30" name="Oval 429">
                      <a:extLst>
                        <a:ext uri="{FF2B5EF4-FFF2-40B4-BE49-F238E27FC236}">
                          <a16:creationId xmlns:a16="http://schemas.microsoft.com/office/drawing/2014/main" id="{2F56E58E-3B71-5C45-A2DB-E0ACD7AA74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420" name="Group 419">
                    <a:extLst>
                      <a:ext uri="{FF2B5EF4-FFF2-40B4-BE49-F238E27FC236}">
                        <a16:creationId xmlns:a16="http://schemas.microsoft.com/office/drawing/2014/main" id="{076BFA77-0F88-1D4F-9A04-C6CC4783E7B4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421" name="Straight Arrow Connector 420">
                      <a:extLst>
                        <a:ext uri="{FF2B5EF4-FFF2-40B4-BE49-F238E27FC236}">
                          <a16:creationId xmlns:a16="http://schemas.microsoft.com/office/drawing/2014/main" id="{72C6B20F-D8A8-BB43-9329-FF62205B44FC}"/>
                        </a:ext>
                      </a:extLst>
                    </p:cNvPr>
                    <p:cNvCxnSpPr>
                      <a:cxnSpLocks/>
                      <a:stCxn id="451" idx="6"/>
                      <a:endCxn id="429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2" name="Straight Arrow Connector 421">
                      <a:extLst>
                        <a:ext uri="{FF2B5EF4-FFF2-40B4-BE49-F238E27FC236}">
                          <a16:creationId xmlns:a16="http://schemas.microsoft.com/office/drawing/2014/main" id="{1795B063-8D67-7740-A798-A9FEF66D07DD}"/>
                        </a:ext>
                      </a:extLst>
                    </p:cNvPr>
                    <p:cNvCxnSpPr>
                      <a:cxnSpLocks/>
                      <a:stCxn id="451" idx="6"/>
                      <a:endCxn id="430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3" name="Straight Arrow Connector 422">
                      <a:extLst>
                        <a:ext uri="{FF2B5EF4-FFF2-40B4-BE49-F238E27FC236}">
                          <a16:creationId xmlns:a16="http://schemas.microsoft.com/office/drawing/2014/main" id="{0ABC9B4F-3362-A444-B14A-839556AA0B68}"/>
                        </a:ext>
                      </a:extLst>
                    </p:cNvPr>
                    <p:cNvCxnSpPr>
                      <a:cxnSpLocks/>
                      <a:stCxn id="452" idx="6"/>
                      <a:endCxn id="430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4" name="Straight Arrow Connector 423">
                      <a:extLst>
                        <a:ext uri="{FF2B5EF4-FFF2-40B4-BE49-F238E27FC236}">
                          <a16:creationId xmlns:a16="http://schemas.microsoft.com/office/drawing/2014/main" id="{D8B20450-BF42-484C-AF93-C27A6248F8FE}"/>
                        </a:ext>
                      </a:extLst>
                    </p:cNvPr>
                    <p:cNvCxnSpPr>
                      <a:cxnSpLocks/>
                      <a:stCxn id="452" idx="6"/>
                      <a:endCxn id="429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5" name="Straight Arrow Connector 424">
                      <a:extLst>
                        <a:ext uri="{FF2B5EF4-FFF2-40B4-BE49-F238E27FC236}">
                          <a16:creationId xmlns:a16="http://schemas.microsoft.com/office/drawing/2014/main" id="{361A15A5-1451-6F4A-AF6C-C455DCEE0888}"/>
                        </a:ext>
                      </a:extLst>
                    </p:cNvPr>
                    <p:cNvCxnSpPr>
                      <a:cxnSpLocks/>
                      <a:stCxn id="453" idx="6"/>
                      <a:endCxn id="429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6" name="Straight Arrow Connector 425">
                      <a:extLst>
                        <a:ext uri="{FF2B5EF4-FFF2-40B4-BE49-F238E27FC236}">
                          <a16:creationId xmlns:a16="http://schemas.microsoft.com/office/drawing/2014/main" id="{3001A7E6-96D2-0F4B-8585-4EDEDFFB1DDD}"/>
                        </a:ext>
                      </a:extLst>
                    </p:cNvPr>
                    <p:cNvCxnSpPr>
                      <a:cxnSpLocks/>
                      <a:stCxn id="453" idx="6"/>
                      <a:endCxn id="430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7" name="Straight Arrow Connector 426">
                      <a:extLst>
                        <a:ext uri="{FF2B5EF4-FFF2-40B4-BE49-F238E27FC236}">
                          <a16:creationId xmlns:a16="http://schemas.microsoft.com/office/drawing/2014/main" id="{9A9D11C5-027D-7E47-98E4-34703ABB8136}"/>
                        </a:ext>
                      </a:extLst>
                    </p:cNvPr>
                    <p:cNvCxnSpPr>
                      <a:cxnSpLocks/>
                      <a:stCxn id="454" idx="6"/>
                      <a:endCxn id="429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8" name="Straight Arrow Connector 427">
                      <a:extLst>
                        <a:ext uri="{FF2B5EF4-FFF2-40B4-BE49-F238E27FC236}">
                          <a16:creationId xmlns:a16="http://schemas.microsoft.com/office/drawing/2014/main" id="{931A7911-F0F4-0D42-862E-C3F1FA21DDE6}"/>
                        </a:ext>
                      </a:extLst>
                    </p:cNvPr>
                    <p:cNvCxnSpPr>
                      <a:cxnSpLocks/>
                      <a:stCxn id="454" idx="6"/>
                      <a:endCxn id="430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413" name="Picture 412">
                  <a:extLst>
                    <a:ext uri="{FF2B5EF4-FFF2-40B4-BE49-F238E27FC236}">
                      <a16:creationId xmlns:a16="http://schemas.microsoft.com/office/drawing/2014/main" id="{7196510B-E941-644F-B8CD-66369EA56F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408" name="Picture 407">
                <a:extLst>
                  <a:ext uri="{FF2B5EF4-FFF2-40B4-BE49-F238E27FC236}">
                    <a16:creationId xmlns:a16="http://schemas.microsoft.com/office/drawing/2014/main" id="{B263323D-E9F5-1B42-BD45-0C9DBE18FC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409" name="Picture 408">
                <a:extLst>
                  <a:ext uri="{FF2B5EF4-FFF2-40B4-BE49-F238E27FC236}">
                    <a16:creationId xmlns:a16="http://schemas.microsoft.com/office/drawing/2014/main" id="{5CF5C25C-B176-AE46-B440-65E2294145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410" name="Picture 409">
                <a:extLst>
                  <a:ext uri="{FF2B5EF4-FFF2-40B4-BE49-F238E27FC236}">
                    <a16:creationId xmlns:a16="http://schemas.microsoft.com/office/drawing/2014/main" id="{A5916CC8-B676-BE40-849F-FC2454727F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411" name="Picture 410">
                <a:extLst>
                  <a:ext uri="{FF2B5EF4-FFF2-40B4-BE49-F238E27FC236}">
                    <a16:creationId xmlns:a16="http://schemas.microsoft.com/office/drawing/2014/main" id="{C5CFB292-4CA8-D649-9EB5-17D0F2510C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</p:grpSp>
        <p:grpSp>
          <p:nvGrpSpPr>
            <p:cNvPr id="400" name="Group 399">
              <a:extLst>
                <a:ext uri="{FF2B5EF4-FFF2-40B4-BE49-F238E27FC236}">
                  <a16:creationId xmlns:a16="http://schemas.microsoft.com/office/drawing/2014/main" id="{46F64D8C-5CE0-DB43-A699-B68328D638E2}"/>
                </a:ext>
              </a:extLst>
            </p:cNvPr>
            <p:cNvGrpSpPr/>
            <p:nvPr/>
          </p:nvGrpSpPr>
          <p:grpSpPr>
            <a:xfrm>
              <a:off x="3846945" y="3308300"/>
              <a:ext cx="1196455" cy="1602844"/>
              <a:chOff x="5016042" y="2994804"/>
              <a:chExt cx="1196455" cy="1602844"/>
            </a:xfrm>
          </p:grpSpPr>
          <p:sp>
            <p:nvSpPr>
              <p:cNvPr id="401" name="Rounded Rectangle 400">
                <a:extLst>
                  <a:ext uri="{FF2B5EF4-FFF2-40B4-BE49-F238E27FC236}">
                    <a16:creationId xmlns:a16="http://schemas.microsoft.com/office/drawing/2014/main" id="{936BE3F4-52A6-AE4C-A64E-5A3D759A90AC}"/>
                  </a:ext>
                </a:extLst>
              </p:cNvPr>
              <p:cNvSpPr/>
              <p:nvPr/>
            </p:nvSpPr>
            <p:spPr>
              <a:xfrm>
                <a:off x="5077285" y="3312286"/>
                <a:ext cx="459793" cy="1272809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403" name="Picture 402">
                <a:extLst>
                  <a:ext uri="{FF2B5EF4-FFF2-40B4-BE49-F238E27FC236}">
                    <a16:creationId xmlns:a16="http://schemas.microsoft.com/office/drawing/2014/main" id="{5C31BD0A-3CEB-AE42-A423-EC243E8564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16042" y="2994804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404" name="Picture 403">
                <a:extLst>
                  <a:ext uri="{FF2B5EF4-FFF2-40B4-BE49-F238E27FC236}">
                    <a16:creationId xmlns:a16="http://schemas.microsoft.com/office/drawing/2014/main" id="{9233C89A-1F1E-E54B-813F-BB0C371E4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32885" y="2995871"/>
                <a:ext cx="579612" cy="262205"/>
              </a:xfrm>
              <a:prstGeom prst="rect">
                <a:avLst/>
              </a:prstGeom>
            </p:spPr>
          </p:pic>
          <p:sp>
            <p:nvSpPr>
              <p:cNvPr id="405" name="Rounded Rectangle 404">
                <a:extLst>
                  <a:ext uri="{FF2B5EF4-FFF2-40B4-BE49-F238E27FC236}">
                    <a16:creationId xmlns:a16="http://schemas.microsoft.com/office/drawing/2014/main" id="{3EE97B21-BCA6-A94E-A547-50F5C58B4BCD}"/>
                  </a:ext>
                </a:extLst>
              </p:cNvPr>
              <p:cNvSpPr/>
              <p:nvPr/>
            </p:nvSpPr>
            <p:spPr>
              <a:xfrm>
                <a:off x="5594372" y="3312286"/>
                <a:ext cx="473541" cy="128536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72" name="Right Arrow 471">
            <a:extLst>
              <a:ext uri="{FF2B5EF4-FFF2-40B4-BE49-F238E27FC236}">
                <a16:creationId xmlns:a16="http://schemas.microsoft.com/office/drawing/2014/main" id="{4EC15C1F-06DF-FC4A-B6BA-9CEA5EB46EBF}"/>
              </a:ext>
            </a:extLst>
          </p:cNvPr>
          <p:cNvSpPr/>
          <p:nvPr/>
        </p:nvSpPr>
        <p:spPr>
          <a:xfrm>
            <a:off x="6640657" y="3974435"/>
            <a:ext cx="258847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2D1B3BB-052D-7449-9041-C522C18DE05A}"/>
              </a:ext>
            </a:extLst>
          </p:cNvPr>
          <p:cNvGrpSpPr/>
          <p:nvPr/>
        </p:nvGrpSpPr>
        <p:grpSpPr>
          <a:xfrm>
            <a:off x="2002094" y="1278830"/>
            <a:ext cx="8436402" cy="1200329"/>
            <a:chOff x="2002094" y="1123382"/>
            <a:chExt cx="8436402" cy="12003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B42F0FA-0406-8741-985E-F239A7510B95}"/>
                </a:ext>
              </a:extLst>
            </p:cNvPr>
            <p:cNvSpPr txBox="1"/>
            <p:nvPr/>
          </p:nvSpPr>
          <p:spPr>
            <a:xfrm>
              <a:off x="2002094" y="1123382"/>
              <a:ext cx="84364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After a VAE is trained, we may consider using it for compression and reconstruction.</a:t>
              </a:r>
            </a:p>
            <a:p>
              <a:pPr algn="ctr"/>
              <a:endParaRPr lang="en-GB" dirty="0"/>
            </a:p>
            <a:p>
              <a:pPr algn="ctr"/>
              <a:r>
                <a:rPr lang="en-GB" dirty="0"/>
                <a:t>To get the best possible reconstruction from a VAE, we simply decode                         .</a:t>
              </a:r>
              <a:br>
                <a:rPr lang="en-GB" dirty="0"/>
              </a:br>
              <a:r>
                <a:rPr lang="en-GB" i="1" dirty="0"/>
                <a:t>We do not use the predicted standard deviation, nor sample</a:t>
              </a:r>
              <a:r>
                <a:rPr lang="en-GB" sz="1600" i="1" dirty="0"/>
                <a:t>.</a:t>
              </a:r>
              <a:endParaRPr lang="en-GB" i="1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153CCC9-B362-F94C-9F7E-C56EEA1C6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922050" y="1750051"/>
              <a:ext cx="1053667" cy="265161"/>
            </a:xfrm>
            <a:prstGeom prst="rect">
              <a:avLst/>
            </a:prstGeom>
          </p:spPr>
        </p:pic>
      </p:grpSp>
      <p:pic>
        <p:nvPicPr>
          <p:cNvPr id="474" name="Picture 473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5E9086ED-CB3D-C747-A80C-EB789443B55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4555"/>
          <a:stretch/>
        </p:blipFill>
        <p:spPr>
          <a:xfrm>
            <a:off x="570462" y="3321935"/>
            <a:ext cx="1440208" cy="147252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89E9388-C388-E042-AFF6-103CDC39BA57}"/>
              </a:ext>
            </a:extLst>
          </p:cNvPr>
          <p:cNvGrpSpPr/>
          <p:nvPr/>
        </p:nvGrpSpPr>
        <p:grpSpPr>
          <a:xfrm>
            <a:off x="4356335" y="3092255"/>
            <a:ext cx="340221" cy="1841866"/>
            <a:chOff x="4128025" y="3127054"/>
            <a:chExt cx="340221" cy="184186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3E42BA5-F3EA-B04B-AA96-BA7B5077D999}"/>
                </a:ext>
              </a:extLst>
            </p:cNvPr>
            <p:cNvCxnSpPr/>
            <p:nvPr/>
          </p:nvCxnSpPr>
          <p:spPr>
            <a:xfrm>
              <a:off x="4128025" y="3127054"/>
              <a:ext cx="313727" cy="184186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Connector 474">
              <a:extLst>
                <a:ext uri="{FF2B5EF4-FFF2-40B4-BE49-F238E27FC236}">
                  <a16:creationId xmlns:a16="http://schemas.microsoft.com/office/drawing/2014/main" id="{67B074F8-8D32-D647-A332-57462950D2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57917" y="3151054"/>
              <a:ext cx="310329" cy="181786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6" name="Picture 475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F311DE88-B932-B044-88A1-9154BF18C2D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4555"/>
          <a:stretch/>
        </p:blipFill>
        <p:spPr>
          <a:xfrm>
            <a:off x="10308614" y="3347074"/>
            <a:ext cx="1440208" cy="14725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124CA2-EA47-654D-B926-0DE09003FD4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974243" y="3986578"/>
            <a:ext cx="1238606" cy="311702"/>
          </a:xfrm>
          <a:prstGeom prst="rect">
            <a:avLst/>
          </a:prstGeom>
        </p:spPr>
      </p:pic>
      <p:pic>
        <p:nvPicPr>
          <p:cNvPr id="477" name="Picture 476">
            <a:extLst>
              <a:ext uri="{FF2B5EF4-FFF2-40B4-BE49-F238E27FC236}">
                <a16:creationId xmlns:a16="http://schemas.microsoft.com/office/drawing/2014/main" id="{FAEFD8B2-C2C7-D74F-BCCC-5523AE54907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432379" y="3032474"/>
            <a:ext cx="1198859" cy="309909"/>
          </a:xfrm>
          <a:prstGeom prst="rect">
            <a:avLst/>
          </a:prstGeom>
        </p:spPr>
      </p:pic>
      <p:sp>
        <p:nvSpPr>
          <p:cNvPr id="478" name="Right Arrow 477">
            <a:extLst>
              <a:ext uri="{FF2B5EF4-FFF2-40B4-BE49-F238E27FC236}">
                <a16:creationId xmlns:a16="http://schemas.microsoft.com/office/drawing/2014/main" id="{0082F43B-CF40-FA43-9793-93B2C62DA395}"/>
              </a:ext>
            </a:extLst>
          </p:cNvPr>
          <p:cNvSpPr/>
          <p:nvPr/>
        </p:nvSpPr>
        <p:spPr>
          <a:xfrm>
            <a:off x="8367607" y="3948791"/>
            <a:ext cx="258847" cy="37331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itle 1">
            <a:extLst>
              <a:ext uri="{FF2B5EF4-FFF2-40B4-BE49-F238E27FC236}">
                <a16:creationId xmlns:a16="http://schemas.microsoft.com/office/drawing/2014/main" id="{A90D1939-2A5C-7448-993A-F62F6A3CCC2A}"/>
              </a:ext>
            </a:extLst>
          </p:cNvPr>
          <p:cNvSpPr txBox="1">
            <a:spLocks/>
          </p:cNvSpPr>
          <p:nvPr/>
        </p:nvSpPr>
        <p:spPr>
          <a:xfrm>
            <a:off x="551329" y="12425"/>
            <a:ext cx="112285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Using VAEs for Compression and Reconstruction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406392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4C16-5512-7941-B3B0-5042603D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72686E-70C0-164D-AFDB-E6B6760BC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82C369-D86B-1546-9815-5B2F9A1C90F4}"/>
              </a:ext>
            </a:extLst>
          </p:cNvPr>
          <p:cNvSpPr txBox="1"/>
          <p:nvPr/>
        </p:nvSpPr>
        <p:spPr>
          <a:xfrm>
            <a:off x="955040" y="1067586"/>
            <a:ext cx="9621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VAE’s</a:t>
            </a:r>
            <a:r>
              <a:rPr lang="en-US" dirty="0"/>
              <a:t> capacity is used to optimize </a:t>
            </a:r>
            <a:r>
              <a:rPr lang="en-US" b="1" dirty="0"/>
              <a:t>both reconstruction and regularization </a:t>
            </a:r>
            <a:r>
              <a:rPr lang="en-US" dirty="0"/>
              <a:t>losses.</a:t>
            </a:r>
          </a:p>
          <a:p>
            <a:pPr algn="ctr"/>
            <a:r>
              <a:rPr lang="en-US" dirty="0"/>
              <a:t>These two losses have </a:t>
            </a:r>
            <a:r>
              <a:rPr lang="en-US" b="1" dirty="0"/>
              <a:t>competing</a:t>
            </a:r>
            <a:r>
              <a:rPr lang="en-US" dirty="0"/>
              <a:t> goals!</a:t>
            </a:r>
          </a:p>
          <a:p>
            <a:pPr algn="ctr"/>
            <a:r>
              <a:rPr lang="en-US" dirty="0"/>
              <a:t>Therefore its reconstructions may not be as good as those from a basic AE of similar capacity.</a:t>
            </a:r>
          </a:p>
          <a:p>
            <a:pPr algn="ctr"/>
            <a:r>
              <a:rPr lang="en-US" dirty="0"/>
              <a:t>It is not what VAE is made for!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59BAD6E-5DE1-2045-AE68-34CDD4378307}"/>
              </a:ext>
            </a:extLst>
          </p:cNvPr>
          <p:cNvSpPr txBox="1">
            <a:spLocks/>
          </p:cNvSpPr>
          <p:nvPr/>
        </p:nvSpPr>
        <p:spPr>
          <a:xfrm>
            <a:off x="551329" y="12425"/>
            <a:ext cx="112285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Reconstruction with VAE vs basic AE</a:t>
            </a:r>
            <a:endParaRPr lang="en-US" sz="3600" b="1" u="sng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6934612-A43D-E34B-91E1-396CFCBD0DEF}"/>
              </a:ext>
            </a:extLst>
          </p:cNvPr>
          <p:cNvGrpSpPr/>
          <p:nvPr/>
        </p:nvGrpSpPr>
        <p:grpSpPr>
          <a:xfrm>
            <a:off x="2055529" y="2419051"/>
            <a:ext cx="7420542" cy="4155649"/>
            <a:chOff x="2055529" y="2356967"/>
            <a:chExt cx="7420542" cy="415564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28E86EC-A45A-3D4C-BE2E-3EDFD67E49AF}"/>
                </a:ext>
              </a:extLst>
            </p:cNvPr>
            <p:cNvGrpSpPr/>
            <p:nvPr/>
          </p:nvGrpSpPr>
          <p:grpSpPr>
            <a:xfrm>
              <a:off x="2055529" y="2356967"/>
              <a:ext cx="7420542" cy="4155649"/>
              <a:chOff x="2055529" y="2201519"/>
              <a:chExt cx="7420542" cy="4155649"/>
            </a:xfrm>
          </p:grpSpPr>
          <p:pic>
            <p:nvPicPr>
              <p:cNvPr id="13" name="Picture 12" descr="A collage of a person's face&#10;&#10;Description automatically generated with medium confidence">
                <a:extLst>
                  <a:ext uri="{FF2B5EF4-FFF2-40B4-BE49-F238E27FC236}">
                    <a16:creationId xmlns:a16="http://schemas.microsoft.com/office/drawing/2014/main" id="{80424B81-F352-B949-ACB2-DD9A963A4C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0436" t="24355" r="7872"/>
              <a:stretch/>
            </p:blipFill>
            <p:spPr>
              <a:xfrm>
                <a:off x="2055529" y="2393149"/>
                <a:ext cx="7420542" cy="3853507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7131437-C896-E54C-A3A8-90A45A166F75}"/>
                  </a:ext>
                </a:extLst>
              </p:cNvPr>
              <p:cNvSpPr txBox="1"/>
              <p:nvPr/>
            </p:nvSpPr>
            <p:spPr>
              <a:xfrm>
                <a:off x="2055529" y="6049391"/>
                <a:ext cx="51409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From: Steven Flores, Variational Autoencoders for Image Generation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9EA8DE5-E9DD-9941-92D5-FAF6A29A6DEE}"/>
                  </a:ext>
                </a:extLst>
              </p:cNvPr>
              <p:cNvGrpSpPr/>
              <p:nvPr/>
            </p:nvGrpSpPr>
            <p:grpSpPr>
              <a:xfrm>
                <a:off x="2157984" y="2201519"/>
                <a:ext cx="2240280" cy="369332"/>
                <a:chOff x="2157984" y="2201519"/>
                <a:chExt cx="2240280" cy="369332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AB4B1D3-1D5D-AD40-A53D-5165388660A1}"/>
                    </a:ext>
                  </a:extLst>
                </p:cNvPr>
                <p:cNvSpPr txBox="1"/>
                <p:nvPr/>
              </p:nvSpPr>
              <p:spPr>
                <a:xfrm>
                  <a:off x="2157984" y="2201519"/>
                  <a:ext cx="5952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Real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06DFE97-0C49-5E40-A7C2-7B513825AA40}"/>
                    </a:ext>
                  </a:extLst>
                </p:cNvPr>
                <p:cNvSpPr txBox="1"/>
                <p:nvPr/>
              </p:nvSpPr>
              <p:spPr>
                <a:xfrm>
                  <a:off x="3031744" y="2201519"/>
                  <a:ext cx="4978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AE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6A593625-6B4F-A54C-9BDF-744A8B27269D}"/>
                    </a:ext>
                  </a:extLst>
                </p:cNvPr>
                <p:cNvSpPr txBox="1"/>
                <p:nvPr/>
              </p:nvSpPr>
              <p:spPr>
                <a:xfrm>
                  <a:off x="3803049" y="2201519"/>
                  <a:ext cx="5952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VAE</a:t>
                  </a:r>
                </a:p>
              </p:txBody>
            </p: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32B4DEC-2198-174E-9CDA-6C9E00E34372}"/>
                </a:ext>
              </a:extLst>
            </p:cNvPr>
            <p:cNvGrpSpPr/>
            <p:nvPr/>
          </p:nvGrpSpPr>
          <p:grpSpPr>
            <a:xfrm>
              <a:off x="4653441" y="2366111"/>
              <a:ext cx="2240280" cy="369332"/>
              <a:chOff x="2157984" y="2201519"/>
              <a:chExt cx="2240280" cy="369332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D38377E-49CF-314D-8ED8-088F8B81A6E6}"/>
                  </a:ext>
                </a:extLst>
              </p:cNvPr>
              <p:cNvSpPr txBox="1"/>
              <p:nvPr/>
            </p:nvSpPr>
            <p:spPr>
              <a:xfrm>
                <a:off x="2157984" y="2201519"/>
                <a:ext cx="5952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Real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81D0138-27AC-754C-B1DE-AF651B872E57}"/>
                  </a:ext>
                </a:extLst>
              </p:cNvPr>
              <p:cNvSpPr txBox="1"/>
              <p:nvPr/>
            </p:nvSpPr>
            <p:spPr>
              <a:xfrm>
                <a:off x="3031744" y="2201519"/>
                <a:ext cx="4978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AE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CC7B84-7E8A-9B4F-8802-3D885DB598A0}"/>
                  </a:ext>
                </a:extLst>
              </p:cNvPr>
              <p:cNvSpPr txBox="1"/>
              <p:nvPr/>
            </p:nvSpPr>
            <p:spPr>
              <a:xfrm>
                <a:off x="3803049" y="2201519"/>
                <a:ext cx="5952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VAE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93F954E-8F8D-5640-BF4C-803FF6933215}"/>
                </a:ext>
              </a:extLst>
            </p:cNvPr>
            <p:cNvGrpSpPr/>
            <p:nvPr/>
          </p:nvGrpSpPr>
          <p:grpSpPr>
            <a:xfrm>
              <a:off x="7106467" y="2363931"/>
              <a:ext cx="2240280" cy="369332"/>
              <a:chOff x="2157984" y="2201519"/>
              <a:chExt cx="2240280" cy="369332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6C4DC13-D657-5D4F-91EA-6F933E7CB33C}"/>
                  </a:ext>
                </a:extLst>
              </p:cNvPr>
              <p:cNvSpPr txBox="1"/>
              <p:nvPr/>
            </p:nvSpPr>
            <p:spPr>
              <a:xfrm>
                <a:off x="2157984" y="2201519"/>
                <a:ext cx="5952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Real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DFCC4A9-F31A-6C43-81E4-FBE4361D488F}"/>
                  </a:ext>
                </a:extLst>
              </p:cNvPr>
              <p:cNvSpPr txBox="1"/>
              <p:nvPr/>
            </p:nvSpPr>
            <p:spPr>
              <a:xfrm>
                <a:off x="3031744" y="2201519"/>
                <a:ext cx="4978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AE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D6C641F-49D4-4D44-8CA3-D33E6191D513}"/>
                  </a:ext>
                </a:extLst>
              </p:cNvPr>
              <p:cNvSpPr txBox="1"/>
              <p:nvPr/>
            </p:nvSpPr>
            <p:spPr>
              <a:xfrm>
                <a:off x="3803049" y="2201519"/>
                <a:ext cx="5952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VAE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2585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5EABF0-B7AA-3943-89B7-2A7F7444D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DDE76-F21B-2741-A4C7-3202426D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A5670E5-0E7A-3140-83F8-3C1910D97591}"/>
              </a:ext>
            </a:extLst>
          </p:cNvPr>
          <p:cNvSpPr txBox="1">
            <a:spLocks/>
          </p:cNvSpPr>
          <p:nvPr/>
        </p:nvSpPr>
        <p:spPr>
          <a:xfrm>
            <a:off x="1844299" y="1421294"/>
            <a:ext cx="8499851" cy="2602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b="1" dirty="0"/>
              <a:t>In this video:</a:t>
            </a:r>
          </a:p>
          <a:p>
            <a:r>
              <a:rPr lang="en-US" sz="2100" dirty="0"/>
              <a:t>What we can use VAEs for: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Generation of new data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Modifying data via interpolating between 2 inputs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Modifying specific feature of an input</a:t>
            </a:r>
          </a:p>
          <a:p>
            <a:r>
              <a:rPr lang="en-US" sz="2100" dirty="0"/>
              <a:t>What VAE is not ideal for: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Compression =&gt; Reconstruction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3F5C6F3B-D80F-DF4F-936F-62057A7B5513}"/>
              </a:ext>
            </a:extLst>
          </p:cNvPr>
          <p:cNvSpPr txBox="1">
            <a:spLocks/>
          </p:cNvSpPr>
          <p:nvPr/>
        </p:nvSpPr>
        <p:spPr>
          <a:xfrm>
            <a:off x="1844298" y="3856382"/>
            <a:ext cx="8323829" cy="216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00" b="1" dirty="0"/>
              <a:t>Next weeks: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Generative Adversarial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100" dirty="0"/>
              <a:t>Probabilistic derivation of VAEs (non-assessed, optional, if time allows)</a:t>
            </a:r>
          </a:p>
        </p:txBody>
      </p:sp>
    </p:spTree>
    <p:extLst>
      <p:ext uri="{BB962C8B-B14F-4D97-AF65-F5344CB8AC3E}">
        <p14:creationId xmlns:p14="http://schemas.microsoft.com/office/powerpoint/2010/main" val="300459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8D10-0023-DD40-BE76-5EFCB9392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we’ll learn about Variational Auto-Encoders: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DC40B19-C014-134B-8A18-406A8964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854940-14FE-9441-A4E9-16F14E0E9A37}"/>
              </a:ext>
            </a:extLst>
          </p:cNvPr>
          <p:cNvSpPr txBox="1"/>
          <p:nvPr/>
        </p:nvSpPr>
        <p:spPr>
          <a:xfrm>
            <a:off x="1166191" y="1878628"/>
            <a:ext cx="95548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Part 1 (previous): The “simple” explanation of a VAE, as a regularized 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is a VAE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to train VAEs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different terms of training loss influence what VAE learns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does a VAE relate to the basic AE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/>
              <a:t>Part 2 (this video): Applications of VAE for…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Generation of new data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Modifying data via interpolating between 2 inputs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Modifying specific feature of an input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Compression =&gt; Reconstruction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Part 3: The probabilistic derivation of a VAE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(Optional, non-assessed. To be published at a later date)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Derivation of VAE as a probabilistic model for Density Estimation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71E366-1C9E-6144-8CD6-23EDAED0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75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5EABF0-B7AA-3943-89B7-2A7F7444D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DDE76-F21B-2741-A4C7-3202426D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A5670E5-0E7A-3140-83F8-3C1910D97591}"/>
              </a:ext>
            </a:extLst>
          </p:cNvPr>
          <p:cNvSpPr txBox="1">
            <a:spLocks/>
          </p:cNvSpPr>
          <p:nvPr/>
        </p:nvSpPr>
        <p:spPr>
          <a:xfrm>
            <a:off x="428567" y="19936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 you very much</a:t>
            </a:r>
          </a:p>
        </p:txBody>
      </p:sp>
    </p:spTree>
    <p:extLst>
      <p:ext uri="{BB962C8B-B14F-4D97-AF65-F5344CB8AC3E}">
        <p14:creationId xmlns:p14="http://schemas.microsoft.com/office/powerpoint/2010/main" val="1440190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AC877-13BB-C147-B723-79C9F9F0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E4A45-4CF6-234D-973C-78CD8232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3</a:t>
            </a:fld>
            <a:endParaRPr lang="en-US"/>
          </a:p>
        </p:txBody>
      </p:sp>
      <p:sp>
        <p:nvSpPr>
          <p:cNvPr id="139" name="Title 1">
            <a:extLst>
              <a:ext uri="{FF2B5EF4-FFF2-40B4-BE49-F238E27FC236}">
                <a16:creationId xmlns:a16="http://schemas.microsoft.com/office/drawing/2014/main" id="{0103F246-D88B-B049-AE9C-2D4E436C922A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VAE: Training</a:t>
            </a:r>
            <a:endParaRPr lang="en-US" sz="3600" b="1" u="sng" dirty="0"/>
          </a:p>
        </p:txBody>
      </p:sp>
      <p:pic>
        <p:nvPicPr>
          <p:cNvPr id="333" name="Picture 332" descr="Chart&#10;&#10;Description automatically generated">
            <a:extLst>
              <a:ext uri="{FF2B5EF4-FFF2-40B4-BE49-F238E27FC236}">
                <a16:creationId xmlns:a16="http://schemas.microsoft.com/office/drawing/2014/main" id="{7D7B87CD-6141-4349-BE4F-771970473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945" y="2716728"/>
            <a:ext cx="1522723" cy="1324107"/>
          </a:xfrm>
          <a:prstGeom prst="rect">
            <a:avLst/>
          </a:prstGeom>
        </p:spPr>
      </p:pic>
      <p:grpSp>
        <p:nvGrpSpPr>
          <p:cNvPr id="335" name="Group 334">
            <a:extLst>
              <a:ext uri="{FF2B5EF4-FFF2-40B4-BE49-F238E27FC236}">
                <a16:creationId xmlns:a16="http://schemas.microsoft.com/office/drawing/2014/main" id="{D3910FFD-C6CF-9A4E-8621-37F7F8DEF800}"/>
              </a:ext>
            </a:extLst>
          </p:cNvPr>
          <p:cNvGrpSpPr/>
          <p:nvPr/>
        </p:nvGrpSpPr>
        <p:grpSpPr>
          <a:xfrm>
            <a:off x="844922" y="2212205"/>
            <a:ext cx="4775224" cy="2076142"/>
            <a:chOff x="39852" y="2924477"/>
            <a:chExt cx="4775224" cy="2076142"/>
          </a:xfrm>
        </p:grpSpPr>
        <p:grpSp>
          <p:nvGrpSpPr>
            <p:cNvPr id="336" name="Group 335">
              <a:extLst>
                <a:ext uri="{FF2B5EF4-FFF2-40B4-BE49-F238E27FC236}">
                  <a16:creationId xmlns:a16="http://schemas.microsoft.com/office/drawing/2014/main" id="{3862CB1A-7543-3D40-B985-7F1E32EC336C}"/>
                </a:ext>
              </a:extLst>
            </p:cNvPr>
            <p:cNvGrpSpPr/>
            <p:nvPr/>
          </p:nvGrpSpPr>
          <p:grpSpPr>
            <a:xfrm>
              <a:off x="1584604" y="2924477"/>
              <a:ext cx="2722653" cy="2076142"/>
              <a:chOff x="1067861" y="1577304"/>
              <a:chExt cx="2722653" cy="2076142"/>
            </a:xfrm>
          </p:grpSpPr>
          <p:grpSp>
            <p:nvGrpSpPr>
              <p:cNvPr id="339" name="Group 338">
                <a:extLst>
                  <a:ext uri="{FF2B5EF4-FFF2-40B4-BE49-F238E27FC236}">
                    <a16:creationId xmlns:a16="http://schemas.microsoft.com/office/drawing/2014/main" id="{FD0F957A-0E98-5C42-9A79-ECF7B14C8469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348" name="Group 347">
                  <a:extLst>
                    <a:ext uri="{FF2B5EF4-FFF2-40B4-BE49-F238E27FC236}">
                      <a16:creationId xmlns:a16="http://schemas.microsoft.com/office/drawing/2014/main" id="{8B8DB292-B9DC-9C4D-A90D-6592697A16CD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sp>
                <p:nvSpPr>
                  <p:cNvPr id="351" name="Rounded Rectangle 350">
                    <a:extLst>
                      <a:ext uri="{FF2B5EF4-FFF2-40B4-BE49-F238E27FC236}">
                        <a16:creationId xmlns:a16="http://schemas.microsoft.com/office/drawing/2014/main" id="{74BF6D46-3024-EE43-9B2A-7306FD8E1C5B}"/>
                      </a:ext>
                    </a:extLst>
                  </p:cNvPr>
                  <p:cNvSpPr/>
                  <p:nvPr/>
                </p:nvSpPr>
                <p:spPr>
                  <a:xfrm>
                    <a:off x="3048001" y="1459523"/>
                    <a:ext cx="473541" cy="1272809"/>
                  </a:xfrm>
                  <a:prstGeom prst="roundRect">
                    <a:avLst/>
                  </a:prstGeom>
                  <a:noFill/>
                  <a:ln w="41275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52" name="Group 351">
                    <a:extLst>
                      <a:ext uri="{FF2B5EF4-FFF2-40B4-BE49-F238E27FC236}">
                        <a16:creationId xmlns:a16="http://schemas.microsoft.com/office/drawing/2014/main" id="{FC2C1E0B-94B5-C842-B642-BCA767ECB627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403" name="Oval 402">
                      <a:extLst>
                        <a:ext uri="{FF2B5EF4-FFF2-40B4-BE49-F238E27FC236}">
                          <a16:creationId xmlns:a16="http://schemas.microsoft.com/office/drawing/2014/main" id="{068120FF-2E63-E64C-89AB-AC7782CE07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cxnSp>
                  <p:nvCxnSpPr>
                    <p:cNvPr id="404" name="Straight Arrow Connector 403">
                      <a:extLst>
                        <a:ext uri="{FF2B5EF4-FFF2-40B4-BE49-F238E27FC236}">
                          <a16:creationId xmlns:a16="http://schemas.microsoft.com/office/drawing/2014/main" id="{6C18BCB2-C8E1-3D47-AE4F-437654D90BE8}"/>
                        </a:ext>
                      </a:extLst>
                    </p:cNvPr>
                    <p:cNvCxnSpPr>
                      <a:cxnSpLocks/>
                      <a:stCxn id="392" idx="6"/>
                      <a:endCxn id="403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5" name="Straight Arrow Connector 404">
                      <a:extLst>
                        <a:ext uri="{FF2B5EF4-FFF2-40B4-BE49-F238E27FC236}">
                          <a16:creationId xmlns:a16="http://schemas.microsoft.com/office/drawing/2014/main" id="{E0BC1287-EA2B-3943-939E-443AA9A3D6DD}"/>
                        </a:ext>
                      </a:extLst>
                    </p:cNvPr>
                    <p:cNvCxnSpPr>
                      <a:cxnSpLocks/>
                      <a:stCxn id="391" idx="6"/>
                      <a:endCxn id="403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6" name="Straight Arrow Connector 405">
                      <a:extLst>
                        <a:ext uri="{FF2B5EF4-FFF2-40B4-BE49-F238E27FC236}">
                          <a16:creationId xmlns:a16="http://schemas.microsoft.com/office/drawing/2014/main" id="{FD4533D5-9A0D-C844-ACD1-86CEFD591666}"/>
                        </a:ext>
                      </a:extLst>
                    </p:cNvPr>
                    <p:cNvCxnSpPr>
                      <a:cxnSpLocks/>
                      <a:stCxn id="390" idx="6"/>
                      <a:endCxn id="403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7" name="Straight Arrow Connector 406">
                      <a:extLst>
                        <a:ext uri="{FF2B5EF4-FFF2-40B4-BE49-F238E27FC236}">
                          <a16:creationId xmlns:a16="http://schemas.microsoft.com/office/drawing/2014/main" id="{B1D8276D-E5B3-DC40-86AF-73182459DAD0}"/>
                        </a:ext>
                      </a:extLst>
                    </p:cNvPr>
                    <p:cNvCxnSpPr>
                      <a:cxnSpLocks/>
                      <a:stCxn id="389" idx="6"/>
                      <a:endCxn id="403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53" name="Group 352">
                    <a:extLst>
                      <a:ext uri="{FF2B5EF4-FFF2-40B4-BE49-F238E27FC236}">
                        <a16:creationId xmlns:a16="http://schemas.microsoft.com/office/drawing/2014/main" id="{B3917655-5550-5342-B669-708281B86D98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398" name="Oval 397">
                      <a:extLst>
                        <a:ext uri="{FF2B5EF4-FFF2-40B4-BE49-F238E27FC236}">
                          <a16:creationId xmlns:a16="http://schemas.microsoft.com/office/drawing/2014/main" id="{1DAE4C56-C64D-9749-B67F-8C5DC91D5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399" name="Straight Arrow Connector 398">
                      <a:extLst>
                        <a:ext uri="{FF2B5EF4-FFF2-40B4-BE49-F238E27FC236}">
                          <a16:creationId xmlns:a16="http://schemas.microsoft.com/office/drawing/2014/main" id="{0D90E75D-43F5-0B4B-BA0F-6A105A70F1C0}"/>
                        </a:ext>
                      </a:extLst>
                    </p:cNvPr>
                    <p:cNvCxnSpPr>
                      <a:cxnSpLocks/>
                      <a:stCxn id="389" idx="6"/>
                      <a:endCxn id="398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0" name="Straight Arrow Connector 399">
                      <a:extLst>
                        <a:ext uri="{FF2B5EF4-FFF2-40B4-BE49-F238E27FC236}">
                          <a16:creationId xmlns:a16="http://schemas.microsoft.com/office/drawing/2014/main" id="{BAFD709B-32B0-5441-9AA8-DDCDF9F37214}"/>
                        </a:ext>
                      </a:extLst>
                    </p:cNvPr>
                    <p:cNvCxnSpPr>
                      <a:cxnSpLocks/>
                      <a:stCxn id="390" idx="6"/>
                      <a:endCxn id="398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1" name="Straight Arrow Connector 400">
                      <a:extLst>
                        <a:ext uri="{FF2B5EF4-FFF2-40B4-BE49-F238E27FC236}">
                          <a16:creationId xmlns:a16="http://schemas.microsoft.com/office/drawing/2014/main" id="{7CD0E54C-A1D6-A943-893C-7ED5859A78D8}"/>
                        </a:ext>
                      </a:extLst>
                    </p:cNvPr>
                    <p:cNvCxnSpPr>
                      <a:cxnSpLocks/>
                      <a:stCxn id="391" idx="6"/>
                      <a:endCxn id="398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2" name="Straight Arrow Connector 401">
                      <a:extLst>
                        <a:ext uri="{FF2B5EF4-FFF2-40B4-BE49-F238E27FC236}">
                          <a16:creationId xmlns:a16="http://schemas.microsoft.com/office/drawing/2014/main" id="{25ECDAD2-75A8-874F-BA3D-C51EF5DD822B}"/>
                        </a:ext>
                      </a:extLst>
                    </p:cNvPr>
                    <p:cNvCxnSpPr>
                      <a:cxnSpLocks/>
                      <a:stCxn id="392" idx="6"/>
                      <a:endCxn id="398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54" name="Group 353">
                    <a:extLst>
                      <a:ext uri="{FF2B5EF4-FFF2-40B4-BE49-F238E27FC236}">
                        <a16:creationId xmlns:a16="http://schemas.microsoft.com/office/drawing/2014/main" id="{BA0835BF-8C18-3F41-AFB2-28824FC5ACAE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393" name="Oval 392">
                      <a:extLst>
                        <a:ext uri="{FF2B5EF4-FFF2-40B4-BE49-F238E27FC236}">
                          <a16:creationId xmlns:a16="http://schemas.microsoft.com/office/drawing/2014/main" id="{BBB553F2-3DCE-CF4D-8775-94B1E0C80B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4" name="Oval 393">
                      <a:extLst>
                        <a:ext uri="{FF2B5EF4-FFF2-40B4-BE49-F238E27FC236}">
                          <a16:creationId xmlns:a16="http://schemas.microsoft.com/office/drawing/2014/main" id="{B7DE597D-5759-B04F-96DB-40DEBFB42D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5" name="Oval 394">
                      <a:extLst>
                        <a:ext uri="{FF2B5EF4-FFF2-40B4-BE49-F238E27FC236}">
                          <a16:creationId xmlns:a16="http://schemas.microsoft.com/office/drawing/2014/main" id="{E34FADFA-C88D-2C43-B1DE-3811554688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6" name="Oval 395">
                      <a:extLst>
                        <a:ext uri="{FF2B5EF4-FFF2-40B4-BE49-F238E27FC236}">
                          <a16:creationId xmlns:a16="http://schemas.microsoft.com/office/drawing/2014/main" id="{3EF65197-369C-7F40-919F-4D64A30C56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7" name="Oval 396">
                      <a:extLst>
                        <a:ext uri="{FF2B5EF4-FFF2-40B4-BE49-F238E27FC236}">
                          <a16:creationId xmlns:a16="http://schemas.microsoft.com/office/drawing/2014/main" id="{2DCDF88B-D458-0B4B-B74E-E02ECD526B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55" name="Group 354">
                    <a:extLst>
                      <a:ext uri="{FF2B5EF4-FFF2-40B4-BE49-F238E27FC236}">
                        <a16:creationId xmlns:a16="http://schemas.microsoft.com/office/drawing/2014/main" id="{8645AAE7-632D-A64F-B858-403424337F41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389" name="Oval 388">
                      <a:extLst>
                        <a:ext uri="{FF2B5EF4-FFF2-40B4-BE49-F238E27FC236}">
                          <a16:creationId xmlns:a16="http://schemas.microsoft.com/office/drawing/2014/main" id="{9AEF7663-4D37-8D42-AB11-4269BD089C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0" name="Oval 389">
                      <a:extLst>
                        <a:ext uri="{FF2B5EF4-FFF2-40B4-BE49-F238E27FC236}">
                          <a16:creationId xmlns:a16="http://schemas.microsoft.com/office/drawing/2014/main" id="{24645B88-240E-554F-A7AF-E765B264B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1" name="Oval 390">
                      <a:extLst>
                        <a:ext uri="{FF2B5EF4-FFF2-40B4-BE49-F238E27FC236}">
                          <a16:creationId xmlns:a16="http://schemas.microsoft.com/office/drawing/2014/main" id="{37339C74-E310-5946-858D-E9F9892D53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92" name="Oval 391">
                      <a:extLst>
                        <a:ext uri="{FF2B5EF4-FFF2-40B4-BE49-F238E27FC236}">
                          <a16:creationId xmlns:a16="http://schemas.microsoft.com/office/drawing/2014/main" id="{78BD902D-D2D0-8940-9629-62957621C1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56" name="Group 355">
                    <a:extLst>
                      <a:ext uri="{FF2B5EF4-FFF2-40B4-BE49-F238E27FC236}">
                        <a16:creationId xmlns:a16="http://schemas.microsoft.com/office/drawing/2014/main" id="{49148A3A-5C6B-054C-B29F-91F71915E278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369" name="Straight Arrow Connector 368">
                      <a:extLst>
                        <a:ext uri="{FF2B5EF4-FFF2-40B4-BE49-F238E27FC236}">
                          <a16:creationId xmlns:a16="http://schemas.microsoft.com/office/drawing/2014/main" id="{8CB6FEB1-F4F9-D247-8D9F-3CAB9ACAFC1D}"/>
                        </a:ext>
                      </a:extLst>
                    </p:cNvPr>
                    <p:cNvCxnSpPr>
                      <a:stCxn id="393" idx="6"/>
                      <a:endCxn id="389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0" name="Straight Arrow Connector 369">
                      <a:extLst>
                        <a:ext uri="{FF2B5EF4-FFF2-40B4-BE49-F238E27FC236}">
                          <a16:creationId xmlns:a16="http://schemas.microsoft.com/office/drawing/2014/main" id="{0891DE02-B5CD-F04E-B499-46D10D65B7BF}"/>
                        </a:ext>
                      </a:extLst>
                    </p:cNvPr>
                    <p:cNvCxnSpPr>
                      <a:cxnSpLocks/>
                      <a:stCxn id="393" idx="6"/>
                      <a:endCxn id="390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1" name="Straight Arrow Connector 370">
                      <a:extLst>
                        <a:ext uri="{FF2B5EF4-FFF2-40B4-BE49-F238E27FC236}">
                          <a16:creationId xmlns:a16="http://schemas.microsoft.com/office/drawing/2014/main" id="{136C4476-91DF-D048-ABAA-48E863792FEB}"/>
                        </a:ext>
                      </a:extLst>
                    </p:cNvPr>
                    <p:cNvCxnSpPr>
                      <a:cxnSpLocks/>
                      <a:stCxn id="393" idx="6"/>
                      <a:endCxn id="391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2" name="Straight Arrow Connector 371">
                      <a:extLst>
                        <a:ext uri="{FF2B5EF4-FFF2-40B4-BE49-F238E27FC236}">
                          <a16:creationId xmlns:a16="http://schemas.microsoft.com/office/drawing/2014/main" id="{4E3A8212-9F9C-4F49-8950-A89B40953077}"/>
                        </a:ext>
                      </a:extLst>
                    </p:cNvPr>
                    <p:cNvCxnSpPr>
                      <a:cxnSpLocks/>
                      <a:stCxn id="393" idx="6"/>
                      <a:endCxn id="392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3" name="Straight Arrow Connector 372">
                      <a:extLst>
                        <a:ext uri="{FF2B5EF4-FFF2-40B4-BE49-F238E27FC236}">
                          <a16:creationId xmlns:a16="http://schemas.microsoft.com/office/drawing/2014/main" id="{29E9EE11-9A42-9644-AD5C-BF20DDFE089F}"/>
                        </a:ext>
                      </a:extLst>
                    </p:cNvPr>
                    <p:cNvCxnSpPr>
                      <a:cxnSpLocks/>
                      <a:stCxn id="394" idx="6"/>
                      <a:endCxn id="392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4" name="Straight Arrow Connector 373">
                      <a:extLst>
                        <a:ext uri="{FF2B5EF4-FFF2-40B4-BE49-F238E27FC236}">
                          <a16:creationId xmlns:a16="http://schemas.microsoft.com/office/drawing/2014/main" id="{B8D6668F-36F7-4940-A11F-72BFC0A7733F}"/>
                        </a:ext>
                      </a:extLst>
                    </p:cNvPr>
                    <p:cNvCxnSpPr>
                      <a:cxnSpLocks/>
                      <a:stCxn id="394" idx="6"/>
                      <a:endCxn id="391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5" name="Straight Arrow Connector 374">
                      <a:extLst>
                        <a:ext uri="{FF2B5EF4-FFF2-40B4-BE49-F238E27FC236}">
                          <a16:creationId xmlns:a16="http://schemas.microsoft.com/office/drawing/2014/main" id="{19490950-56FD-BA4A-9FFA-5BA74E8AD4B1}"/>
                        </a:ext>
                      </a:extLst>
                    </p:cNvPr>
                    <p:cNvCxnSpPr>
                      <a:cxnSpLocks/>
                      <a:stCxn id="394" idx="6"/>
                      <a:endCxn id="390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6" name="Straight Arrow Connector 375">
                      <a:extLst>
                        <a:ext uri="{FF2B5EF4-FFF2-40B4-BE49-F238E27FC236}">
                          <a16:creationId xmlns:a16="http://schemas.microsoft.com/office/drawing/2014/main" id="{63CD935C-2DD8-C94A-966E-C4BCF39633E2}"/>
                        </a:ext>
                      </a:extLst>
                    </p:cNvPr>
                    <p:cNvCxnSpPr>
                      <a:cxnSpLocks/>
                      <a:stCxn id="394" idx="6"/>
                      <a:endCxn id="389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7" name="Straight Arrow Connector 376">
                      <a:extLst>
                        <a:ext uri="{FF2B5EF4-FFF2-40B4-BE49-F238E27FC236}">
                          <a16:creationId xmlns:a16="http://schemas.microsoft.com/office/drawing/2014/main" id="{3F246C30-C9F0-6D49-A5E3-DC72291216DF}"/>
                        </a:ext>
                      </a:extLst>
                    </p:cNvPr>
                    <p:cNvCxnSpPr>
                      <a:cxnSpLocks/>
                      <a:stCxn id="395" idx="6"/>
                      <a:endCxn id="389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8" name="Straight Arrow Connector 377">
                      <a:extLst>
                        <a:ext uri="{FF2B5EF4-FFF2-40B4-BE49-F238E27FC236}">
                          <a16:creationId xmlns:a16="http://schemas.microsoft.com/office/drawing/2014/main" id="{301713F3-5E60-7D4A-8AA6-8293F931E400}"/>
                        </a:ext>
                      </a:extLst>
                    </p:cNvPr>
                    <p:cNvCxnSpPr>
                      <a:cxnSpLocks/>
                      <a:stCxn id="395" idx="6"/>
                      <a:endCxn id="390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9" name="Straight Arrow Connector 378">
                      <a:extLst>
                        <a:ext uri="{FF2B5EF4-FFF2-40B4-BE49-F238E27FC236}">
                          <a16:creationId xmlns:a16="http://schemas.microsoft.com/office/drawing/2014/main" id="{FE1B95A4-1043-8649-AE97-1D909F40A045}"/>
                        </a:ext>
                      </a:extLst>
                    </p:cNvPr>
                    <p:cNvCxnSpPr>
                      <a:cxnSpLocks/>
                      <a:stCxn id="395" idx="6"/>
                      <a:endCxn id="391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Arrow Connector 379">
                      <a:extLst>
                        <a:ext uri="{FF2B5EF4-FFF2-40B4-BE49-F238E27FC236}">
                          <a16:creationId xmlns:a16="http://schemas.microsoft.com/office/drawing/2014/main" id="{870711FD-F5D4-284F-82BB-558ACACA2CE7}"/>
                        </a:ext>
                      </a:extLst>
                    </p:cNvPr>
                    <p:cNvCxnSpPr>
                      <a:cxnSpLocks/>
                      <a:stCxn id="395" idx="6"/>
                      <a:endCxn id="392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1" name="Straight Arrow Connector 380">
                      <a:extLst>
                        <a:ext uri="{FF2B5EF4-FFF2-40B4-BE49-F238E27FC236}">
                          <a16:creationId xmlns:a16="http://schemas.microsoft.com/office/drawing/2014/main" id="{FA3A049F-25EF-B34D-86E2-378557CAD02A}"/>
                        </a:ext>
                      </a:extLst>
                    </p:cNvPr>
                    <p:cNvCxnSpPr>
                      <a:cxnSpLocks/>
                      <a:stCxn id="396" idx="6"/>
                      <a:endCxn id="389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2" name="Straight Arrow Connector 381">
                      <a:extLst>
                        <a:ext uri="{FF2B5EF4-FFF2-40B4-BE49-F238E27FC236}">
                          <a16:creationId xmlns:a16="http://schemas.microsoft.com/office/drawing/2014/main" id="{2C6BA1A7-A7A7-CC46-828F-F121198B05AA}"/>
                        </a:ext>
                      </a:extLst>
                    </p:cNvPr>
                    <p:cNvCxnSpPr>
                      <a:cxnSpLocks/>
                      <a:stCxn id="396" idx="6"/>
                      <a:endCxn id="390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3" name="Straight Arrow Connector 382">
                      <a:extLst>
                        <a:ext uri="{FF2B5EF4-FFF2-40B4-BE49-F238E27FC236}">
                          <a16:creationId xmlns:a16="http://schemas.microsoft.com/office/drawing/2014/main" id="{7D915E46-0B67-D44F-B0A5-DE3DFAD0130D}"/>
                        </a:ext>
                      </a:extLst>
                    </p:cNvPr>
                    <p:cNvCxnSpPr>
                      <a:cxnSpLocks/>
                      <a:stCxn id="396" idx="6"/>
                      <a:endCxn id="391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4" name="Straight Arrow Connector 383">
                      <a:extLst>
                        <a:ext uri="{FF2B5EF4-FFF2-40B4-BE49-F238E27FC236}">
                          <a16:creationId xmlns:a16="http://schemas.microsoft.com/office/drawing/2014/main" id="{9F4BAC35-C177-BA4B-978D-369D4BEDD9D7}"/>
                        </a:ext>
                      </a:extLst>
                    </p:cNvPr>
                    <p:cNvCxnSpPr>
                      <a:cxnSpLocks/>
                      <a:stCxn id="396" idx="6"/>
                      <a:endCxn id="392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5" name="Straight Arrow Connector 384">
                      <a:extLst>
                        <a:ext uri="{FF2B5EF4-FFF2-40B4-BE49-F238E27FC236}">
                          <a16:creationId xmlns:a16="http://schemas.microsoft.com/office/drawing/2014/main" id="{993BBAD8-30D2-9A4B-BF99-9DCBB9920AEF}"/>
                        </a:ext>
                      </a:extLst>
                    </p:cNvPr>
                    <p:cNvCxnSpPr>
                      <a:cxnSpLocks/>
                      <a:stCxn id="397" idx="6"/>
                      <a:endCxn id="392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6" name="Straight Arrow Connector 385">
                      <a:extLst>
                        <a:ext uri="{FF2B5EF4-FFF2-40B4-BE49-F238E27FC236}">
                          <a16:creationId xmlns:a16="http://schemas.microsoft.com/office/drawing/2014/main" id="{843661A6-7453-0347-BD82-9B2111A3E747}"/>
                        </a:ext>
                      </a:extLst>
                    </p:cNvPr>
                    <p:cNvCxnSpPr>
                      <a:cxnSpLocks/>
                      <a:stCxn id="397" idx="6"/>
                      <a:endCxn id="391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7" name="Straight Arrow Connector 386">
                      <a:extLst>
                        <a:ext uri="{FF2B5EF4-FFF2-40B4-BE49-F238E27FC236}">
                          <a16:creationId xmlns:a16="http://schemas.microsoft.com/office/drawing/2014/main" id="{7EF0FDDF-715A-A844-8924-0890F58CEBBA}"/>
                        </a:ext>
                      </a:extLst>
                    </p:cNvPr>
                    <p:cNvCxnSpPr>
                      <a:cxnSpLocks/>
                      <a:stCxn id="397" idx="6"/>
                      <a:endCxn id="390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8" name="Straight Arrow Connector 387">
                      <a:extLst>
                        <a:ext uri="{FF2B5EF4-FFF2-40B4-BE49-F238E27FC236}">
                          <a16:creationId xmlns:a16="http://schemas.microsoft.com/office/drawing/2014/main" id="{D7F1CCAC-E883-9B41-B874-903B431B7DDE}"/>
                        </a:ext>
                      </a:extLst>
                    </p:cNvPr>
                    <p:cNvCxnSpPr>
                      <a:cxnSpLocks/>
                      <a:stCxn id="397" idx="6"/>
                      <a:endCxn id="389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57" name="Group 356">
                    <a:extLst>
                      <a:ext uri="{FF2B5EF4-FFF2-40B4-BE49-F238E27FC236}">
                        <a16:creationId xmlns:a16="http://schemas.microsoft.com/office/drawing/2014/main" id="{49C85F08-ADFB-174E-865E-9A24C35DF993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367" name="Oval 366">
                      <a:extLst>
                        <a:ext uri="{FF2B5EF4-FFF2-40B4-BE49-F238E27FC236}">
                          <a16:creationId xmlns:a16="http://schemas.microsoft.com/office/drawing/2014/main" id="{2ABD89BA-33E4-844B-BA7E-953D9F9114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68" name="Oval 367">
                      <a:extLst>
                        <a:ext uri="{FF2B5EF4-FFF2-40B4-BE49-F238E27FC236}">
                          <a16:creationId xmlns:a16="http://schemas.microsoft.com/office/drawing/2014/main" id="{33AC2A03-2679-C247-8C8C-3C878A6744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58" name="Group 357">
                    <a:extLst>
                      <a:ext uri="{FF2B5EF4-FFF2-40B4-BE49-F238E27FC236}">
                        <a16:creationId xmlns:a16="http://schemas.microsoft.com/office/drawing/2014/main" id="{2EE1E611-C8AE-9D4F-A45A-196640AE4E1A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359" name="Straight Arrow Connector 358">
                      <a:extLst>
                        <a:ext uri="{FF2B5EF4-FFF2-40B4-BE49-F238E27FC236}">
                          <a16:creationId xmlns:a16="http://schemas.microsoft.com/office/drawing/2014/main" id="{00FCF50D-6E40-8C49-B25C-1A67BEFA857D}"/>
                        </a:ext>
                      </a:extLst>
                    </p:cNvPr>
                    <p:cNvCxnSpPr>
                      <a:cxnSpLocks/>
                      <a:stCxn id="389" idx="6"/>
                      <a:endCxn id="367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0" name="Straight Arrow Connector 359">
                      <a:extLst>
                        <a:ext uri="{FF2B5EF4-FFF2-40B4-BE49-F238E27FC236}">
                          <a16:creationId xmlns:a16="http://schemas.microsoft.com/office/drawing/2014/main" id="{4999637C-0117-F440-BDD4-DC6CAA9374E7}"/>
                        </a:ext>
                      </a:extLst>
                    </p:cNvPr>
                    <p:cNvCxnSpPr>
                      <a:cxnSpLocks/>
                      <a:stCxn id="389" idx="6"/>
                      <a:endCxn id="368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1" name="Straight Arrow Connector 360">
                      <a:extLst>
                        <a:ext uri="{FF2B5EF4-FFF2-40B4-BE49-F238E27FC236}">
                          <a16:creationId xmlns:a16="http://schemas.microsoft.com/office/drawing/2014/main" id="{78427A97-A455-1241-B99F-20F33BFCC724}"/>
                        </a:ext>
                      </a:extLst>
                    </p:cNvPr>
                    <p:cNvCxnSpPr>
                      <a:cxnSpLocks/>
                      <a:stCxn id="390" idx="6"/>
                      <a:endCxn id="368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2" name="Straight Arrow Connector 361">
                      <a:extLst>
                        <a:ext uri="{FF2B5EF4-FFF2-40B4-BE49-F238E27FC236}">
                          <a16:creationId xmlns:a16="http://schemas.microsoft.com/office/drawing/2014/main" id="{529D26D9-9083-5E46-94F1-241DF026AC2F}"/>
                        </a:ext>
                      </a:extLst>
                    </p:cNvPr>
                    <p:cNvCxnSpPr>
                      <a:cxnSpLocks/>
                      <a:stCxn id="390" idx="6"/>
                      <a:endCxn id="367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3" name="Straight Arrow Connector 362">
                      <a:extLst>
                        <a:ext uri="{FF2B5EF4-FFF2-40B4-BE49-F238E27FC236}">
                          <a16:creationId xmlns:a16="http://schemas.microsoft.com/office/drawing/2014/main" id="{20B13FA5-06E8-794F-9C1C-DE5478B91BD9}"/>
                        </a:ext>
                      </a:extLst>
                    </p:cNvPr>
                    <p:cNvCxnSpPr>
                      <a:cxnSpLocks/>
                      <a:stCxn id="391" idx="6"/>
                      <a:endCxn id="367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4" name="Straight Arrow Connector 363">
                      <a:extLst>
                        <a:ext uri="{FF2B5EF4-FFF2-40B4-BE49-F238E27FC236}">
                          <a16:creationId xmlns:a16="http://schemas.microsoft.com/office/drawing/2014/main" id="{0445EC59-BE85-944B-873E-569CFA3C07ED}"/>
                        </a:ext>
                      </a:extLst>
                    </p:cNvPr>
                    <p:cNvCxnSpPr>
                      <a:cxnSpLocks/>
                      <a:stCxn id="391" idx="6"/>
                      <a:endCxn id="368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5" name="Straight Arrow Connector 364">
                      <a:extLst>
                        <a:ext uri="{FF2B5EF4-FFF2-40B4-BE49-F238E27FC236}">
                          <a16:creationId xmlns:a16="http://schemas.microsoft.com/office/drawing/2014/main" id="{E9E39B03-8C45-504C-A992-F869C587CC30}"/>
                        </a:ext>
                      </a:extLst>
                    </p:cNvPr>
                    <p:cNvCxnSpPr>
                      <a:cxnSpLocks/>
                      <a:stCxn id="392" idx="6"/>
                      <a:endCxn id="367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6" name="Straight Arrow Connector 365">
                      <a:extLst>
                        <a:ext uri="{FF2B5EF4-FFF2-40B4-BE49-F238E27FC236}">
                          <a16:creationId xmlns:a16="http://schemas.microsoft.com/office/drawing/2014/main" id="{0739F284-9269-B443-96F5-61CA6523BAE4}"/>
                        </a:ext>
                      </a:extLst>
                    </p:cNvPr>
                    <p:cNvCxnSpPr>
                      <a:cxnSpLocks/>
                      <a:stCxn id="392" idx="6"/>
                      <a:endCxn id="368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349" name="Picture 348">
                  <a:extLst>
                    <a:ext uri="{FF2B5EF4-FFF2-40B4-BE49-F238E27FC236}">
                      <a16:creationId xmlns:a16="http://schemas.microsoft.com/office/drawing/2014/main" id="{A89AC2F3-1BDF-704C-A0C4-BB0DACADBE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340" name="Picture 339">
                <a:extLst>
                  <a:ext uri="{FF2B5EF4-FFF2-40B4-BE49-F238E27FC236}">
                    <a16:creationId xmlns:a16="http://schemas.microsoft.com/office/drawing/2014/main" id="{E79192A6-A5F8-0C48-9865-0952029C3F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341" name="Picture 340">
                <a:extLst>
                  <a:ext uri="{FF2B5EF4-FFF2-40B4-BE49-F238E27FC236}">
                    <a16:creationId xmlns:a16="http://schemas.microsoft.com/office/drawing/2014/main" id="{FBA6659E-585D-F049-885D-FDA398EA6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342" name="Picture 341">
                <a:extLst>
                  <a:ext uri="{FF2B5EF4-FFF2-40B4-BE49-F238E27FC236}">
                    <a16:creationId xmlns:a16="http://schemas.microsoft.com/office/drawing/2014/main" id="{E3A130A0-2343-FF4B-89B7-68CEA3AA94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343" name="Picture 342">
                <a:extLst>
                  <a:ext uri="{FF2B5EF4-FFF2-40B4-BE49-F238E27FC236}">
                    <a16:creationId xmlns:a16="http://schemas.microsoft.com/office/drawing/2014/main" id="{EDBCF791-62F9-944E-AEDD-F118616D35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  <p:pic>
            <p:nvPicPr>
              <p:cNvPr id="344" name="Picture 343">
                <a:extLst>
                  <a:ext uri="{FF2B5EF4-FFF2-40B4-BE49-F238E27FC236}">
                    <a16:creationId xmlns:a16="http://schemas.microsoft.com/office/drawing/2014/main" id="{F9D4AF01-F6F8-434C-BCE6-A0A35469AD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4059" y="1807978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345" name="Picture 344">
                <a:extLst>
                  <a:ext uri="{FF2B5EF4-FFF2-40B4-BE49-F238E27FC236}">
                    <a16:creationId xmlns:a16="http://schemas.microsoft.com/office/drawing/2014/main" id="{0B544C06-7F13-BA43-B142-38253F8BF2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10902" y="1809045"/>
                <a:ext cx="579612" cy="262205"/>
              </a:xfrm>
              <a:prstGeom prst="rect">
                <a:avLst/>
              </a:prstGeom>
            </p:spPr>
          </p:pic>
          <p:sp>
            <p:nvSpPr>
              <p:cNvPr id="346" name="Rounded Rectangle 345">
                <a:extLst>
                  <a:ext uri="{FF2B5EF4-FFF2-40B4-BE49-F238E27FC236}">
                    <a16:creationId xmlns:a16="http://schemas.microsoft.com/office/drawing/2014/main" id="{6735D3F9-D8FC-4D46-B744-BCA7AF38C189}"/>
                  </a:ext>
                </a:extLst>
              </p:cNvPr>
              <p:cNvSpPr/>
              <p:nvPr/>
            </p:nvSpPr>
            <p:spPr>
              <a:xfrm>
                <a:off x="3172389" y="2097385"/>
                <a:ext cx="473541" cy="1313437"/>
              </a:xfrm>
              <a:prstGeom prst="roundRect">
                <a:avLst/>
              </a:prstGeom>
              <a:noFill/>
              <a:ln w="412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337" name="Picture 336" descr="A picture containing text, keyboard, electronics, typewriter&#10;&#10;Description automatically generated">
              <a:extLst>
                <a:ext uri="{FF2B5EF4-FFF2-40B4-BE49-F238E27FC236}">
                  <a16:creationId xmlns:a16="http://schemas.microsoft.com/office/drawing/2014/main" id="{1D8345E3-BC25-DA49-8E5D-E9EB437D9F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555"/>
            <a:stretch/>
          </p:blipFill>
          <p:spPr>
            <a:xfrm>
              <a:off x="39852" y="3356591"/>
              <a:ext cx="1386377" cy="1417486"/>
            </a:xfrm>
            <a:prstGeom prst="rect">
              <a:avLst/>
            </a:prstGeom>
          </p:spPr>
        </p:pic>
        <p:sp>
          <p:nvSpPr>
            <p:cNvPr id="338" name="Right Arrow 337">
              <a:extLst>
                <a:ext uri="{FF2B5EF4-FFF2-40B4-BE49-F238E27FC236}">
                  <a16:creationId xmlns:a16="http://schemas.microsoft.com/office/drawing/2014/main" id="{F7568AAB-DF18-DD49-B521-7BB37887973B}"/>
                </a:ext>
              </a:extLst>
            </p:cNvPr>
            <p:cNvSpPr/>
            <p:nvPr/>
          </p:nvSpPr>
          <p:spPr>
            <a:xfrm>
              <a:off x="4556229" y="3878676"/>
              <a:ext cx="258847" cy="373315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26F0D842-CDE2-6545-AC14-AEF5E4779604}"/>
              </a:ext>
            </a:extLst>
          </p:cNvPr>
          <p:cNvGrpSpPr/>
          <p:nvPr/>
        </p:nvGrpSpPr>
        <p:grpSpPr>
          <a:xfrm>
            <a:off x="7525052" y="2494142"/>
            <a:ext cx="3688441" cy="1588985"/>
            <a:chOff x="6719982" y="3206414"/>
            <a:chExt cx="3688441" cy="1588985"/>
          </a:xfrm>
        </p:grpSpPr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ACBAABEF-1E5B-EB4A-90A0-12F24D0D1893}"/>
                </a:ext>
              </a:extLst>
            </p:cNvPr>
            <p:cNvGrpSpPr/>
            <p:nvPr/>
          </p:nvGrpSpPr>
          <p:grpSpPr>
            <a:xfrm>
              <a:off x="6719982" y="3206414"/>
              <a:ext cx="2810565" cy="1588985"/>
              <a:chOff x="8262558" y="4454729"/>
              <a:chExt cx="2810565" cy="1588985"/>
            </a:xfrm>
          </p:grpSpPr>
          <p:pic>
            <p:nvPicPr>
              <p:cNvPr id="413" name="Picture 412" descr="Diagram&#10;&#10;Description automatically generated">
                <a:extLst>
                  <a:ext uri="{FF2B5EF4-FFF2-40B4-BE49-F238E27FC236}">
                    <a16:creationId xmlns:a16="http://schemas.microsoft.com/office/drawing/2014/main" id="{E6829181-E60D-124A-84A5-137B57ED8C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414" name="TextBox 413">
                <a:extLst>
                  <a:ext uri="{FF2B5EF4-FFF2-40B4-BE49-F238E27FC236}">
                    <a16:creationId xmlns:a16="http://schemas.microsoft.com/office/drawing/2014/main" id="{DED59A21-96BE-ED42-981F-5EF95D096279}"/>
                  </a:ext>
                </a:extLst>
              </p:cNvPr>
              <p:cNvSpPr txBox="1"/>
              <p:nvPr/>
            </p:nvSpPr>
            <p:spPr>
              <a:xfrm>
                <a:off x="8399295" y="494578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sample</a:t>
                </a:r>
              </a:p>
            </p:txBody>
          </p:sp>
          <p:grpSp>
            <p:nvGrpSpPr>
              <p:cNvPr id="415" name="Group 414">
                <a:extLst>
                  <a:ext uri="{FF2B5EF4-FFF2-40B4-BE49-F238E27FC236}">
                    <a16:creationId xmlns:a16="http://schemas.microsoft.com/office/drawing/2014/main" id="{7A915039-318B-E540-B474-9F68F5A28DA0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259D7DA7-C02C-4541-A873-F9D4A3804F24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A2BB178C-10D9-544B-9E23-8AFEA642BCAE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16" name="Picture 415">
                <a:extLst>
                  <a:ext uri="{FF2B5EF4-FFF2-40B4-BE49-F238E27FC236}">
                    <a16:creationId xmlns:a16="http://schemas.microsoft.com/office/drawing/2014/main" id="{081CC6C6-6F74-1B46-885E-BAA39BA604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398957" y="5142469"/>
                <a:ext cx="215900" cy="330200"/>
              </a:xfrm>
              <a:prstGeom prst="rect">
                <a:avLst/>
              </a:prstGeom>
            </p:spPr>
          </p:pic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3E930C4B-8DC9-A046-BB9C-383BC1530A6C}"/>
                  </a:ext>
                </a:extLst>
              </p:cNvPr>
              <p:cNvSpPr/>
              <p:nvPr/>
            </p:nvSpPr>
            <p:spPr>
              <a:xfrm>
                <a:off x="8262558" y="5250151"/>
                <a:ext cx="1062553" cy="115774"/>
              </a:xfrm>
              <a:custGeom>
                <a:avLst/>
                <a:gdLst>
                  <a:gd name="connsiteX0" fmla="*/ 0 w 532435"/>
                  <a:gd name="connsiteY0" fmla="*/ 116402 h 164181"/>
                  <a:gd name="connsiteX1" fmla="*/ 150471 w 532435"/>
                  <a:gd name="connsiteY1" fmla="*/ 655 h 164181"/>
                  <a:gd name="connsiteX2" fmla="*/ 266218 w 532435"/>
                  <a:gd name="connsiteY2" fmla="*/ 162700 h 164181"/>
                  <a:gd name="connsiteX3" fmla="*/ 416688 w 532435"/>
                  <a:gd name="connsiteY3" fmla="*/ 81678 h 164181"/>
                  <a:gd name="connsiteX4" fmla="*/ 532435 w 532435"/>
                  <a:gd name="connsiteY4" fmla="*/ 93252 h 164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2435" h="164181">
                    <a:moveTo>
                      <a:pt x="0" y="116402"/>
                    </a:moveTo>
                    <a:cubicBezTo>
                      <a:pt x="53050" y="54670"/>
                      <a:pt x="106101" y="-7061"/>
                      <a:pt x="150471" y="655"/>
                    </a:cubicBezTo>
                    <a:cubicBezTo>
                      <a:pt x="194841" y="8371"/>
                      <a:pt x="221849" y="149196"/>
                      <a:pt x="266218" y="162700"/>
                    </a:cubicBezTo>
                    <a:cubicBezTo>
                      <a:pt x="310587" y="176204"/>
                      <a:pt x="372318" y="93253"/>
                      <a:pt x="416688" y="81678"/>
                    </a:cubicBezTo>
                    <a:cubicBezTo>
                      <a:pt x="461058" y="70103"/>
                      <a:pt x="435979" y="89394"/>
                      <a:pt x="532435" y="93252"/>
                    </a:cubicBezTo>
                  </a:path>
                </a:pathLst>
              </a:custGeom>
              <a:noFill/>
              <a:ln w="34925">
                <a:solidFill>
                  <a:schemeClr val="tx1"/>
                </a:solidFill>
                <a:tailEnd type="arrow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11" name="Picture 410">
              <a:extLst>
                <a:ext uri="{FF2B5EF4-FFF2-40B4-BE49-F238E27FC236}">
                  <a16:creationId xmlns:a16="http://schemas.microsoft.com/office/drawing/2014/main" id="{4DEAF401-271C-424F-A254-28CC0D843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653042" y="3331612"/>
              <a:ext cx="755381" cy="367751"/>
            </a:xfrm>
            <a:prstGeom prst="rect">
              <a:avLst/>
            </a:prstGeom>
          </p:spPr>
        </p:pic>
        <p:pic>
          <p:nvPicPr>
            <p:cNvPr id="412" name="Picture 411">
              <a:extLst>
                <a:ext uri="{FF2B5EF4-FFF2-40B4-BE49-F238E27FC236}">
                  <a16:creationId xmlns:a16="http://schemas.microsoft.com/office/drawing/2014/main" id="{D21C0CF8-52D1-FB44-9873-094E8AF253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20" t="69757" r="-1632" b="25928"/>
            <a:stretch/>
          </p:blipFill>
          <p:spPr>
            <a:xfrm>
              <a:off x="9755265" y="3779023"/>
              <a:ext cx="516834" cy="510233"/>
            </a:xfrm>
            <a:prstGeom prst="rect">
              <a:avLst/>
            </a:prstGeom>
          </p:spPr>
        </p:pic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AFD9FCA6-CACD-3347-864D-25B9F470B100}"/>
              </a:ext>
            </a:extLst>
          </p:cNvPr>
          <p:cNvGrpSpPr/>
          <p:nvPr/>
        </p:nvGrpSpPr>
        <p:grpSpPr>
          <a:xfrm>
            <a:off x="5954404" y="4420085"/>
            <a:ext cx="1522723" cy="1324107"/>
            <a:chOff x="8675617" y="5068529"/>
            <a:chExt cx="1522723" cy="1324107"/>
          </a:xfrm>
        </p:grpSpPr>
        <p:pic>
          <p:nvPicPr>
            <p:cNvPr id="424" name="Picture 423" descr="Chart&#10;&#10;Description automatically generated">
              <a:extLst>
                <a:ext uri="{FF2B5EF4-FFF2-40B4-BE49-F238E27FC236}">
                  <a16:creationId xmlns:a16="http://schemas.microsoft.com/office/drawing/2014/main" id="{C955563D-0E3E-4949-AFF1-A2C682F08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425" name="Picture 424" descr="Chart&#10;&#10;Description automatically generated">
              <a:extLst>
                <a:ext uri="{FF2B5EF4-FFF2-40B4-BE49-F238E27FC236}">
                  <a16:creationId xmlns:a16="http://schemas.microsoft.com/office/drawing/2014/main" id="{35D2987E-6A37-B64B-8076-F750E944AC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alphaModFix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2A09777A-8049-FD41-974E-973C65ADD5BF}"/>
              </a:ext>
            </a:extLst>
          </p:cNvPr>
          <p:cNvGrpSpPr/>
          <p:nvPr/>
        </p:nvGrpSpPr>
        <p:grpSpPr>
          <a:xfrm>
            <a:off x="6387890" y="2866773"/>
            <a:ext cx="886362" cy="919459"/>
            <a:chOff x="4558445" y="1640501"/>
            <a:chExt cx="870146" cy="902638"/>
          </a:xfrm>
        </p:grpSpPr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A6D22238-5703-6740-8427-55EBBAA71F31}"/>
                </a:ext>
              </a:extLst>
            </p:cNvPr>
            <p:cNvGrpSpPr/>
            <p:nvPr/>
          </p:nvGrpSpPr>
          <p:grpSpPr>
            <a:xfrm>
              <a:off x="4563445" y="1640501"/>
              <a:ext cx="865146" cy="902638"/>
              <a:chOff x="7177958" y="2483136"/>
              <a:chExt cx="865146" cy="902638"/>
            </a:xfrm>
          </p:grpSpPr>
          <p:pic>
            <p:nvPicPr>
              <p:cNvPr id="266" name="Picture 265" descr="Chart&#10;&#10;Description automatically generated">
                <a:extLst>
                  <a:ext uri="{FF2B5EF4-FFF2-40B4-BE49-F238E27FC236}">
                    <a16:creationId xmlns:a16="http://schemas.microsoft.com/office/drawing/2014/main" id="{6B6C3FDD-0829-D342-AD7C-DBA9F4316A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60452" y="2650930"/>
                <a:ext cx="208180" cy="371905"/>
              </a:xfrm>
              <a:prstGeom prst="rect">
                <a:avLst/>
              </a:prstGeom>
            </p:spPr>
          </p:pic>
          <p:pic>
            <p:nvPicPr>
              <p:cNvPr id="267" name="Picture 266" descr="Chart&#10;&#10;Description automatically generated">
                <a:extLst>
                  <a:ext uri="{FF2B5EF4-FFF2-40B4-BE49-F238E27FC236}">
                    <a16:creationId xmlns:a16="http://schemas.microsoft.com/office/drawing/2014/main" id="{51020DD3-1E2D-B14B-A578-53B60A852C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262227" y="2617526"/>
                <a:ext cx="103227" cy="257723"/>
              </a:xfrm>
              <a:prstGeom prst="rect">
                <a:avLst/>
              </a:prstGeom>
            </p:spPr>
          </p:pic>
          <p:pic>
            <p:nvPicPr>
              <p:cNvPr id="268" name="Picture 267" descr="Chart&#10;&#10;Description automatically generated">
                <a:extLst>
                  <a:ext uri="{FF2B5EF4-FFF2-40B4-BE49-F238E27FC236}">
                    <a16:creationId xmlns:a16="http://schemas.microsoft.com/office/drawing/2014/main" id="{8B16677B-3862-6D48-B5A4-33CF02C964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212357" y="3005819"/>
                <a:ext cx="224714" cy="204884"/>
              </a:xfrm>
              <a:prstGeom prst="rect">
                <a:avLst/>
              </a:prstGeom>
            </p:spPr>
          </p:pic>
          <p:pic>
            <p:nvPicPr>
              <p:cNvPr id="269" name="Picture 268" descr="Chart&#10;&#10;Description automatically generated">
                <a:extLst>
                  <a:ext uri="{FF2B5EF4-FFF2-40B4-BE49-F238E27FC236}">
                    <a16:creationId xmlns:a16="http://schemas.microsoft.com/office/drawing/2014/main" id="{1D024E71-D16F-AF41-9661-20DC18225B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177958" y="2881380"/>
                <a:ext cx="208180" cy="126465"/>
              </a:xfrm>
              <a:prstGeom prst="rect">
                <a:avLst/>
              </a:prstGeom>
            </p:spPr>
          </p:pic>
          <p:pic>
            <p:nvPicPr>
              <p:cNvPr id="270" name="Picture 269" descr="Chart&#10;&#10;Description automatically generated">
                <a:extLst>
                  <a:ext uri="{FF2B5EF4-FFF2-40B4-BE49-F238E27FC236}">
                    <a16:creationId xmlns:a16="http://schemas.microsoft.com/office/drawing/2014/main" id="{9B9A304B-8E6C-1349-9CE9-7E30E34C259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75978" y="3206020"/>
                <a:ext cx="278392" cy="179754"/>
              </a:xfrm>
              <a:prstGeom prst="rect">
                <a:avLst/>
              </a:prstGeom>
            </p:spPr>
          </p:pic>
          <p:pic>
            <p:nvPicPr>
              <p:cNvPr id="271" name="Picture 270" descr="Chart&#10;&#10;Description automatically generated">
                <a:extLst>
                  <a:ext uri="{FF2B5EF4-FFF2-40B4-BE49-F238E27FC236}">
                    <a16:creationId xmlns:a16="http://schemas.microsoft.com/office/drawing/2014/main" id="{F8F86E96-192A-C747-8F42-1BA39BA0C5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56799" y="3117500"/>
                <a:ext cx="216995" cy="85928"/>
              </a:xfrm>
              <a:prstGeom prst="rect">
                <a:avLst/>
              </a:prstGeom>
            </p:spPr>
          </p:pic>
          <p:pic>
            <p:nvPicPr>
              <p:cNvPr id="272" name="Picture 271" descr="Chart&#10;&#10;Description automatically generated">
                <a:extLst>
                  <a:ext uri="{FF2B5EF4-FFF2-40B4-BE49-F238E27FC236}">
                    <a16:creationId xmlns:a16="http://schemas.microsoft.com/office/drawing/2014/main" id="{21F402CF-AA68-C248-9682-C73EA7DBF8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57218" y="3028700"/>
                <a:ext cx="216995" cy="85928"/>
              </a:xfrm>
              <a:prstGeom prst="rect">
                <a:avLst/>
              </a:prstGeom>
            </p:spPr>
          </p:pic>
          <p:pic>
            <p:nvPicPr>
              <p:cNvPr id="273" name="Picture 272" descr="Chart&#10;&#10;Description automatically generated">
                <a:extLst>
                  <a:ext uri="{FF2B5EF4-FFF2-40B4-BE49-F238E27FC236}">
                    <a16:creationId xmlns:a16="http://schemas.microsoft.com/office/drawing/2014/main" id="{773D7FF8-824E-494F-8E60-80D3718409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70535" y="3121251"/>
                <a:ext cx="181679" cy="162273"/>
              </a:xfrm>
              <a:prstGeom prst="rect">
                <a:avLst/>
              </a:prstGeom>
            </p:spPr>
          </p:pic>
          <p:pic>
            <p:nvPicPr>
              <p:cNvPr id="274" name="Picture 273" descr="Chart&#10;&#10;Description automatically generated">
                <a:extLst>
                  <a:ext uri="{FF2B5EF4-FFF2-40B4-BE49-F238E27FC236}">
                    <a16:creationId xmlns:a16="http://schemas.microsoft.com/office/drawing/2014/main" id="{A086BA11-C90E-264B-87CD-89C36D0407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87546" y="2984253"/>
                <a:ext cx="153381" cy="136998"/>
              </a:xfrm>
              <a:prstGeom prst="rect">
                <a:avLst/>
              </a:prstGeom>
            </p:spPr>
          </p:pic>
          <p:pic>
            <p:nvPicPr>
              <p:cNvPr id="275" name="Picture 274" descr="Chart&#10;&#10;Description automatically generated">
                <a:extLst>
                  <a:ext uri="{FF2B5EF4-FFF2-40B4-BE49-F238E27FC236}">
                    <a16:creationId xmlns:a16="http://schemas.microsoft.com/office/drawing/2014/main" id="{19347EB9-00D7-8D4E-A3FE-8063750444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31474" y="3219135"/>
                <a:ext cx="114880" cy="102609"/>
              </a:xfrm>
              <a:prstGeom prst="rect">
                <a:avLst/>
              </a:prstGeom>
            </p:spPr>
          </p:pic>
          <p:pic>
            <p:nvPicPr>
              <p:cNvPr id="276" name="Picture 275" descr="Chart&#10;&#10;Description automatically generated">
                <a:extLst>
                  <a:ext uri="{FF2B5EF4-FFF2-40B4-BE49-F238E27FC236}">
                    <a16:creationId xmlns:a16="http://schemas.microsoft.com/office/drawing/2014/main" id="{54A4587F-5A15-994E-9841-A40E38FA85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33046" y="3142869"/>
                <a:ext cx="114880" cy="102609"/>
              </a:xfrm>
              <a:prstGeom prst="rect">
                <a:avLst/>
              </a:prstGeom>
            </p:spPr>
          </p:pic>
          <p:pic>
            <p:nvPicPr>
              <p:cNvPr id="277" name="Picture 276" descr="Chart&#10;&#10;Description automatically generated">
                <a:extLst>
                  <a:ext uri="{FF2B5EF4-FFF2-40B4-BE49-F238E27FC236}">
                    <a16:creationId xmlns:a16="http://schemas.microsoft.com/office/drawing/2014/main" id="{C360B4E6-B441-E94D-80C2-CAC8AD4A7F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71230" y="3005819"/>
                <a:ext cx="80666" cy="136571"/>
              </a:xfrm>
              <a:prstGeom prst="rect">
                <a:avLst/>
              </a:prstGeom>
            </p:spPr>
          </p:pic>
          <p:pic>
            <p:nvPicPr>
              <p:cNvPr id="278" name="Picture 277" descr="Chart&#10;&#10;Description automatically generated">
                <a:extLst>
                  <a:ext uri="{FF2B5EF4-FFF2-40B4-BE49-F238E27FC236}">
                    <a16:creationId xmlns:a16="http://schemas.microsoft.com/office/drawing/2014/main" id="{BD688644-50A9-DC4B-9628-2E766E43C8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74924" y="2894693"/>
                <a:ext cx="130907" cy="136571"/>
              </a:xfrm>
              <a:prstGeom prst="rect">
                <a:avLst/>
              </a:prstGeom>
            </p:spPr>
          </p:pic>
          <p:pic>
            <p:nvPicPr>
              <p:cNvPr id="279" name="Picture 278" descr="Chart&#10;&#10;Description automatically generated">
                <a:extLst>
                  <a:ext uri="{FF2B5EF4-FFF2-40B4-BE49-F238E27FC236}">
                    <a16:creationId xmlns:a16="http://schemas.microsoft.com/office/drawing/2014/main" id="{F5B3AD3D-D1AA-AD42-BB55-E6D402E2859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95266" y="2783579"/>
                <a:ext cx="116388" cy="121424"/>
              </a:xfrm>
              <a:prstGeom prst="rect">
                <a:avLst/>
              </a:prstGeom>
            </p:spPr>
          </p:pic>
          <p:pic>
            <p:nvPicPr>
              <p:cNvPr id="280" name="Picture 279" descr="Chart&#10;&#10;Description automatically generated">
                <a:extLst>
                  <a:ext uri="{FF2B5EF4-FFF2-40B4-BE49-F238E27FC236}">
                    <a16:creationId xmlns:a16="http://schemas.microsoft.com/office/drawing/2014/main" id="{8C665BF1-5009-E549-AE66-C614A5AEE6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70670" y="2662485"/>
                <a:ext cx="116388" cy="121424"/>
              </a:xfrm>
              <a:prstGeom prst="rect">
                <a:avLst/>
              </a:prstGeom>
            </p:spPr>
          </p:pic>
          <p:pic>
            <p:nvPicPr>
              <p:cNvPr id="281" name="Picture 280" descr="Chart&#10;&#10;Description automatically generated">
                <a:extLst>
                  <a:ext uri="{FF2B5EF4-FFF2-40B4-BE49-F238E27FC236}">
                    <a16:creationId xmlns:a16="http://schemas.microsoft.com/office/drawing/2014/main" id="{3E264A10-734A-3F41-9E79-08FFB94555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93148" y="2518632"/>
                <a:ext cx="119096" cy="124249"/>
              </a:xfrm>
              <a:prstGeom prst="rect">
                <a:avLst/>
              </a:prstGeom>
            </p:spPr>
          </p:pic>
          <p:pic>
            <p:nvPicPr>
              <p:cNvPr id="282" name="Picture 281" descr="Chart&#10;&#10;Description automatically generated">
                <a:extLst>
                  <a:ext uri="{FF2B5EF4-FFF2-40B4-BE49-F238E27FC236}">
                    <a16:creationId xmlns:a16="http://schemas.microsoft.com/office/drawing/2014/main" id="{CB0FD97D-2244-264B-A7F0-CE1B95B7EA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25807" y="2483136"/>
                <a:ext cx="147203" cy="153572"/>
              </a:xfrm>
              <a:prstGeom prst="rect">
                <a:avLst/>
              </a:prstGeom>
            </p:spPr>
          </p:pic>
          <p:pic>
            <p:nvPicPr>
              <p:cNvPr id="283" name="Picture 282" descr="Chart&#10;&#10;Description automatically generated">
                <a:extLst>
                  <a:ext uri="{FF2B5EF4-FFF2-40B4-BE49-F238E27FC236}">
                    <a16:creationId xmlns:a16="http://schemas.microsoft.com/office/drawing/2014/main" id="{4633428E-3D36-6442-AF71-796B526337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17313" y="2723889"/>
                <a:ext cx="123926" cy="129288"/>
              </a:xfrm>
              <a:prstGeom prst="rect">
                <a:avLst/>
              </a:prstGeom>
            </p:spPr>
          </p:pic>
          <p:pic>
            <p:nvPicPr>
              <p:cNvPr id="284" name="Picture 283" descr="Chart&#10;&#10;Description automatically generated">
                <a:extLst>
                  <a:ext uri="{FF2B5EF4-FFF2-40B4-BE49-F238E27FC236}">
                    <a16:creationId xmlns:a16="http://schemas.microsoft.com/office/drawing/2014/main" id="{156039A8-3629-274A-ADFC-A544B87DF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52631" y="2922845"/>
                <a:ext cx="153311" cy="159944"/>
              </a:xfrm>
              <a:prstGeom prst="rect">
                <a:avLst/>
              </a:prstGeom>
            </p:spPr>
          </p:pic>
          <p:pic>
            <p:nvPicPr>
              <p:cNvPr id="285" name="Picture 284" descr="Chart&#10;&#10;Description automatically generated">
                <a:extLst>
                  <a:ext uri="{FF2B5EF4-FFF2-40B4-BE49-F238E27FC236}">
                    <a16:creationId xmlns:a16="http://schemas.microsoft.com/office/drawing/2014/main" id="{212650A9-59CF-274E-B887-1A5DF18FE9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51174" y="2671928"/>
                <a:ext cx="153311" cy="159944"/>
              </a:xfrm>
              <a:prstGeom prst="rect">
                <a:avLst/>
              </a:prstGeom>
            </p:spPr>
          </p:pic>
          <p:pic>
            <p:nvPicPr>
              <p:cNvPr id="286" name="Picture 285" descr="Chart&#10;&#10;Description automatically generated">
                <a:extLst>
                  <a:ext uri="{FF2B5EF4-FFF2-40B4-BE49-F238E27FC236}">
                    <a16:creationId xmlns:a16="http://schemas.microsoft.com/office/drawing/2014/main" id="{EB7767BC-6826-0640-B3FE-44EA18ECA6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89793" y="2895567"/>
                <a:ext cx="153311" cy="85755"/>
              </a:xfrm>
              <a:prstGeom prst="rect">
                <a:avLst/>
              </a:prstGeom>
            </p:spPr>
          </p:pic>
          <p:pic>
            <p:nvPicPr>
              <p:cNvPr id="287" name="Picture 286" descr="Chart&#10;&#10;Description automatically generated">
                <a:extLst>
                  <a:ext uri="{FF2B5EF4-FFF2-40B4-BE49-F238E27FC236}">
                    <a16:creationId xmlns:a16="http://schemas.microsoft.com/office/drawing/2014/main" id="{1DD460FC-7787-724A-A81A-89B50AE0A0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09752" y="2832023"/>
                <a:ext cx="153311" cy="63092"/>
              </a:xfrm>
              <a:prstGeom prst="rect">
                <a:avLst/>
              </a:prstGeom>
            </p:spPr>
          </p:pic>
          <p:pic>
            <p:nvPicPr>
              <p:cNvPr id="288" name="Picture 287" descr="Chart&#10;&#10;Description automatically generated">
                <a:extLst>
                  <a:ext uri="{FF2B5EF4-FFF2-40B4-BE49-F238E27FC236}">
                    <a16:creationId xmlns:a16="http://schemas.microsoft.com/office/drawing/2014/main" id="{9F8C09D5-43F7-004F-8E39-16ABBCDFAC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692256" y="2837750"/>
                <a:ext cx="99438" cy="156330"/>
              </a:xfrm>
              <a:prstGeom prst="rect">
                <a:avLst/>
              </a:prstGeom>
            </p:spPr>
          </p:pic>
        </p:grp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E96DA769-B664-1746-95E3-D869E742E16A}"/>
                </a:ext>
              </a:extLst>
            </p:cNvPr>
            <p:cNvSpPr/>
            <p:nvPr/>
          </p:nvSpPr>
          <p:spPr>
            <a:xfrm>
              <a:off x="4558445" y="1654138"/>
              <a:ext cx="865196" cy="865196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5" name="Picture 264" descr="Chart&#10;&#10;Description automatically generated">
              <a:extLst>
                <a:ext uri="{FF2B5EF4-FFF2-40B4-BE49-F238E27FC236}">
                  <a16:creationId xmlns:a16="http://schemas.microsoft.com/office/drawing/2014/main" id="{9281B73E-3985-9343-A446-2EC6174027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5009235" y="1716746"/>
              <a:ext cx="274229" cy="154538"/>
            </a:xfrm>
            <a:prstGeom prst="rect">
              <a:avLst/>
            </a:prstGeom>
          </p:spPr>
        </p:pic>
      </p:grpSp>
      <p:grpSp>
        <p:nvGrpSpPr>
          <p:cNvPr id="420" name="Group 419">
            <a:extLst>
              <a:ext uri="{FF2B5EF4-FFF2-40B4-BE49-F238E27FC236}">
                <a16:creationId xmlns:a16="http://schemas.microsoft.com/office/drawing/2014/main" id="{E570ED30-DDB2-7F4C-9B85-7526F35AAA56}"/>
              </a:ext>
            </a:extLst>
          </p:cNvPr>
          <p:cNvGrpSpPr/>
          <p:nvPr/>
        </p:nvGrpSpPr>
        <p:grpSpPr>
          <a:xfrm>
            <a:off x="7192719" y="4525739"/>
            <a:ext cx="2517094" cy="615329"/>
            <a:chOff x="8852019" y="4515646"/>
            <a:chExt cx="2517094" cy="615329"/>
          </a:xfrm>
        </p:grpSpPr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3DB77024-493A-3A4D-AC97-E8422EDEAFE2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“prior” distribution </a:t>
              </a:r>
              <a:r>
                <a:rPr lang="en-US" dirty="0"/>
                <a:t>of z,</a:t>
              </a:r>
            </a:p>
          </p:txBody>
        </p:sp>
        <p:pic>
          <p:nvPicPr>
            <p:cNvPr id="422" name="Picture 421">
              <a:extLst>
                <a:ext uri="{FF2B5EF4-FFF2-40B4-BE49-F238E27FC236}">
                  <a16:creationId xmlns:a16="http://schemas.microsoft.com/office/drawing/2014/main" id="{EC5F4E78-4785-9A42-87DB-20560892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  <p:sp>
        <p:nvSpPr>
          <p:cNvPr id="3" name="Up-down Arrow 2">
            <a:extLst>
              <a:ext uri="{FF2B5EF4-FFF2-40B4-BE49-F238E27FC236}">
                <a16:creationId xmlns:a16="http://schemas.microsoft.com/office/drawing/2014/main" id="{0FE50742-5A8E-FE4C-84F8-0A485C36E4DC}"/>
              </a:ext>
            </a:extLst>
          </p:cNvPr>
          <p:cNvSpPr/>
          <p:nvPr/>
        </p:nvSpPr>
        <p:spPr>
          <a:xfrm>
            <a:off x="6652825" y="4088204"/>
            <a:ext cx="289565" cy="408660"/>
          </a:xfrm>
          <a:prstGeom prst="up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TextBox 425">
            <a:extLst>
              <a:ext uri="{FF2B5EF4-FFF2-40B4-BE49-F238E27FC236}">
                <a16:creationId xmlns:a16="http://schemas.microsoft.com/office/drawing/2014/main" id="{8F0C503F-478B-CF49-93B4-FF6ECDFF42D5}"/>
              </a:ext>
            </a:extLst>
          </p:cNvPr>
          <p:cNvSpPr txBox="1"/>
          <p:nvPr/>
        </p:nvSpPr>
        <p:spPr>
          <a:xfrm>
            <a:off x="5527169" y="1588182"/>
            <a:ext cx="2768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</a:t>
            </a:r>
            <a:r>
              <a:rPr lang="en-US" b="1" dirty="0"/>
              <a:t>“conditional”</a:t>
            </a:r>
            <a:r>
              <a:rPr lang="en-US" dirty="0"/>
              <a:t> or </a:t>
            </a:r>
            <a:r>
              <a:rPr lang="en-US" b="1" dirty="0"/>
              <a:t>“posterior” </a:t>
            </a:r>
            <a:r>
              <a:rPr lang="en-US" dirty="0"/>
              <a:t>of z given x</a:t>
            </a:r>
          </a:p>
        </p:txBody>
      </p:sp>
      <p:pic>
        <p:nvPicPr>
          <p:cNvPr id="427" name="Picture 426">
            <a:extLst>
              <a:ext uri="{FF2B5EF4-FFF2-40B4-BE49-F238E27FC236}">
                <a16:creationId xmlns:a16="http://schemas.microsoft.com/office/drawing/2014/main" id="{26218009-8C88-AD48-BF16-592F44311370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t="-4312" r="62750"/>
          <a:stretch/>
        </p:blipFill>
        <p:spPr>
          <a:xfrm>
            <a:off x="6029018" y="2231825"/>
            <a:ext cx="1007533" cy="282146"/>
          </a:xfrm>
          <a:prstGeom prst="rect">
            <a:avLst/>
          </a:prstGeom>
        </p:spPr>
      </p:pic>
      <p:pic>
        <p:nvPicPr>
          <p:cNvPr id="428" name="Picture 427">
            <a:extLst>
              <a:ext uri="{FF2B5EF4-FFF2-40B4-BE49-F238E27FC236}">
                <a16:creationId xmlns:a16="http://schemas.microsoft.com/office/drawing/2014/main" id="{C0D16F46-C874-CB42-AB0D-8A21362D5B5F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38368" t="-535" b="-1"/>
          <a:stretch/>
        </p:blipFill>
        <p:spPr>
          <a:xfrm>
            <a:off x="6390984" y="2539566"/>
            <a:ext cx="1549510" cy="25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4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ight Arrow 97">
            <a:extLst>
              <a:ext uri="{FF2B5EF4-FFF2-40B4-BE49-F238E27FC236}">
                <a16:creationId xmlns:a16="http://schemas.microsoft.com/office/drawing/2014/main" id="{FAAA84E9-3ED2-334B-B0D7-53DC3B4939D6}"/>
              </a:ext>
            </a:extLst>
          </p:cNvPr>
          <p:cNvSpPr/>
          <p:nvPr/>
        </p:nvSpPr>
        <p:spPr>
          <a:xfrm>
            <a:off x="5361299" y="3166404"/>
            <a:ext cx="258847" cy="37331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VAE: Generating new data by sampling from prior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C96CE1-3F89-8346-B15A-ED833CCAE50A}"/>
              </a:ext>
            </a:extLst>
          </p:cNvPr>
          <p:cNvGrpSpPr/>
          <p:nvPr/>
        </p:nvGrpSpPr>
        <p:grpSpPr>
          <a:xfrm>
            <a:off x="5957945" y="2716728"/>
            <a:ext cx="1522723" cy="1324107"/>
            <a:chOff x="8675617" y="5068529"/>
            <a:chExt cx="1522723" cy="1324107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9BFC7C8-E8E8-1846-B9DC-AE531A2AF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65CE35BF-D9D7-1745-A2CF-436A550D2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BC7D260-DE23-DF43-AE40-127CDAAA7E16}"/>
              </a:ext>
            </a:extLst>
          </p:cNvPr>
          <p:cNvGrpSpPr/>
          <p:nvPr/>
        </p:nvGrpSpPr>
        <p:grpSpPr>
          <a:xfrm>
            <a:off x="844922" y="2212205"/>
            <a:ext cx="4267405" cy="2076142"/>
            <a:chOff x="39852" y="2924477"/>
            <a:chExt cx="4267405" cy="207614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F94D82F-9CDB-B640-8DC2-DC0244AC19C8}"/>
                </a:ext>
              </a:extLst>
            </p:cNvPr>
            <p:cNvGrpSpPr/>
            <p:nvPr/>
          </p:nvGrpSpPr>
          <p:grpSpPr>
            <a:xfrm>
              <a:off x="1584604" y="2924477"/>
              <a:ext cx="2722653" cy="2076142"/>
              <a:chOff x="1067861" y="1577304"/>
              <a:chExt cx="2722653" cy="207614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88F7DE1-246B-9147-B2EA-259208490358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E486329-836F-6A4E-84A9-8F104BDAB888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sp>
                <p:nvSpPr>
                  <p:cNvPr id="25" name="Rounded Rectangle 24">
                    <a:extLst>
                      <a:ext uri="{FF2B5EF4-FFF2-40B4-BE49-F238E27FC236}">
                        <a16:creationId xmlns:a16="http://schemas.microsoft.com/office/drawing/2014/main" id="{4C3EA24F-FF6A-3947-8D61-6F305B9DCEA4}"/>
                      </a:ext>
                    </a:extLst>
                  </p:cNvPr>
                  <p:cNvSpPr/>
                  <p:nvPr/>
                </p:nvSpPr>
                <p:spPr>
                  <a:xfrm>
                    <a:off x="3048001" y="1459523"/>
                    <a:ext cx="473541" cy="1272809"/>
                  </a:xfrm>
                  <a:prstGeom prst="roundRect">
                    <a:avLst/>
                  </a:prstGeom>
                  <a:noFill/>
                  <a:ln w="41275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5339E0B7-0D7F-4643-B141-A6C1EA4DF2ED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77" name="Oval 76">
                      <a:extLst>
                        <a:ext uri="{FF2B5EF4-FFF2-40B4-BE49-F238E27FC236}">
                          <a16:creationId xmlns:a16="http://schemas.microsoft.com/office/drawing/2014/main" id="{471DA8F5-09D3-F14B-9AF9-0781C20C17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cxnSp>
                  <p:nvCxnSpPr>
                    <p:cNvPr id="78" name="Straight Arrow Connector 77">
                      <a:extLst>
                        <a:ext uri="{FF2B5EF4-FFF2-40B4-BE49-F238E27FC236}">
                          <a16:creationId xmlns:a16="http://schemas.microsoft.com/office/drawing/2014/main" id="{906C5115-F4D8-654C-854E-173D33381FBF}"/>
                        </a:ext>
                      </a:extLst>
                    </p:cNvPr>
                    <p:cNvCxnSpPr>
                      <a:cxnSpLocks/>
                      <a:stCxn id="66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9" name="Straight Arrow Connector 78">
                      <a:extLst>
                        <a:ext uri="{FF2B5EF4-FFF2-40B4-BE49-F238E27FC236}">
                          <a16:creationId xmlns:a16="http://schemas.microsoft.com/office/drawing/2014/main" id="{B0FC1B6C-A68C-8F44-9CA7-E27ED25DDE95}"/>
                        </a:ext>
                      </a:extLst>
                    </p:cNvPr>
                    <p:cNvCxnSpPr>
                      <a:cxnSpLocks/>
                      <a:stCxn id="65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0" name="Straight Arrow Connector 79">
                      <a:extLst>
                        <a:ext uri="{FF2B5EF4-FFF2-40B4-BE49-F238E27FC236}">
                          <a16:creationId xmlns:a16="http://schemas.microsoft.com/office/drawing/2014/main" id="{621CD065-8FBB-EE42-8AE5-A5FD701C267E}"/>
                        </a:ext>
                      </a:extLst>
                    </p:cNvPr>
                    <p:cNvCxnSpPr>
                      <a:cxnSpLocks/>
                      <a:stCxn id="64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1" name="Straight Arrow Connector 80">
                      <a:extLst>
                        <a:ext uri="{FF2B5EF4-FFF2-40B4-BE49-F238E27FC236}">
                          <a16:creationId xmlns:a16="http://schemas.microsoft.com/office/drawing/2014/main" id="{8134683D-274E-E44E-8CDE-6AF655E26632}"/>
                        </a:ext>
                      </a:extLst>
                    </p:cNvPr>
                    <p:cNvCxnSpPr>
                      <a:cxnSpLocks/>
                      <a:stCxn id="63" idx="6"/>
                      <a:endCxn id="77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112986B9-FFED-4B4F-B1AD-1B540B0EC90C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BC3DABD5-A7ED-A449-8140-320D4AC8F0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73" name="Straight Arrow Connector 72">
                      <a:extLst>
                        <a:ext uri="{FF2B5EF4-FFF2-40B4-BE49-F238E27FC236}">
                          <a16:creationId xmlns:a16="http://schemas.microsoft.com/office/drawing/2014/main" id="{B81CA26D-ABD1-7246-89AF-EB0B63B0DF26}"/>
                        </a:ext>
                      </a:extLst>
                    </p:cNvPr>
                    <p:cNvCxnSpPr>
                      <a:cxnSpLocks/>
                      <a:stCxn id="63" idx="6"/>
                      <a:endCxn id="72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4" name="Straight Arrow Connector 73">
                      <a:extLst>
                        <a:ext uri="{FF2B5EF4-FFF2-40B4-BE49-F238E27FC236}">
                          <a16:creationId xmlns:a16="http://schemas.microsoft.com/office/drawing/2014/main" id="{872DC5F6-1625-D446-9AE3-8CEDE7BC3A67}"/>
                        </a:ext>
                      </a:extLst>
                    </p:cNvPr>
                    <p:cNvCxnSpPr>
                      <a:cxnSpLocks/>
                      <a:stCxn id="64" idx="6"/>
                      <a:endCxn id="72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5" name="Straight Arrow Connector 74">
                      <a:extLst>
                        <a:ext uri="{FF2B5EF4-FFF2-40B4-BE49-F238E27FC236}">
                          <a16:creationId xmlns:a16="http://schemas.microsoft.com/office/drawing/2014/main" id="{197C358C-30AE-CC42-A182-536D2057C737}"/>
                        </a:ext>
                      </a:extLst>
                    </p:cNvPr>
                    <p:cNvCxnSpPr>
                      <a:cxnSpLocks/>
                      <a:stCxn id="65" idx="6"/>
                      <a:endCxn id="72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Straight Arrow Connector 75">
                      <a:extLst>
                        <a:ext uri="{FF2B5EF4-FFF2-40B4-BE49-F238E27FC236}">
                          <a16:creationId xmlns:a16="http://schemas.microsoft.com/office/drawing/2014/main" id="{C0113311-E96B-8C47-BBE3-4EA761624A23}"/>
                        </a:ext>
                      </a:extLst>
                    </p:cNvPr>
                    <p:cNvCxnSpPr>
                      <a:cxnSpLocks/>
                      <a:stCxn id="66" idx="6"/>
                      <a:endCxn id="72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06F4CE86-9799-6144-8076-157091B54228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67" name="Oval 66">
                      <a:extLst>
                        <a:ext uri="{FF2B5EF4-FFF2-40B4-BE49-F238E27FC236}">
                          <a16:creationId xmlns:a16="http://schemas.microsoft.com/office/drawing/2014/main" id="{52275611-5E5E-F844-B6F5-BD7A266B1F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" name="Oval 67">
                      <a:extLst>
                        <a:ext uri="{FF2B5EF4-FFF2-40B4-BE49-F238E27FC236}">
                          <a16:creationId xmlns:a16="http://schemas.microsoft.com/office/drawing/2014/main" id="{D03DAB3B-31B7-E849-95E8-7E4EECBCDE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" name="Oval 68">
                      <a:extLst>
                        <a:ext uri="{FF2B5EF4-FFF2-40B4-BE49-F238E27FC236}">
                          <a16:creationId xmlns:a16="http://schemas.microsoft.com/office/drawing/2014/main" id="{A9D1E58A-79B1-AB46-946E-003840E7ED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0" name="Oval 69">
                      <a:extLst>
                        <a:ext uri="{FF2B5EF4-FFF2-40B4-BE49-F238E27FC236}">
                          <a16:creationId xmlns:a16="http://schemas.microsoft.com/office/drawing/2014/main" id="{A8D948A7-E55E-0B45-B8F2-5CC69DEEF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" name="Oval 70">
                      <a:extLst>
                        <a:ext uri="{FF2B5EF4-FFF2-40B4-BE49-F238E27FC236}">
                          <a16:creationId xmlns:a16="http://schemas.microsoft.com/office/drawing/2014/main" id="{40126991-D4AD-1F4B-A49A-1A37EF661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76E4161-DCD3-A14D-BF98-AE5916A9CB0F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63" name="Oval 62">
                      <a:extLst>
                        <a:ext uri="{FF2B5EF4-FFF2-40B4-BE49-F238E27FC236}">
                          <a16:creationId xmlns:a16="http://schemas.microsoft.com/office/drawing/2014/main" id="{29096E26-26B8-E24F-AF18-0ADE3673A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4" name="Oval 63">
                      <a:extLst>
                        <a:ext uri="{FF2B5EF4-FFF2-40B4-BE49-F238E27FC236}">
                          <a16:creationId xmlns:a16="http://schemas.microsoft.com/office/drawing/2014/main" id="{09FC1C1A-C0D9-A740-8ADD-746C24C279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" name="Oval 64">
                      <a:extLst>
                        <a:ext uri="{FF2B5EF4-FFF2-40B4-BE49-F238E27FC236}">
                          <a16:creationId xmlns:a16="http://schemas.microsoft.com/office/drawing/2014/main" id="{3FED13AB-F80E-EF43-8144-03513C9CD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" name="Oval 65">
                      <a:extLst>
                        <a:ext uri="{FF2B5EF4-FFF2-40B4-BE49-F238E27FC236}">
                          <a16:creationId xmlns:a16="http://schemas.microsoft.com/office/drawing/2014/main" id="{1D3C2C8E-9BE1-C641-87CC-95910B2F5C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A64FFBB1-576C-024F-9C06-7BBDF565EE27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43" name="Straight Arrow Connector 42">
                      <a:extLst>
                        <a:ext uri="{FF2B5EF4-FFF2-40B4-BE49-F238E27FC236}">
                          <a16:creationId xmlns:a16="http://schemas.microsoft.com/office/drawing/2014/main" id="{1F02487E-2442-7741-B0F8-1ECECED42981}"/>
                        </a:ext>
                      </a:extLst>
                    </p:cNvPr>
                    <p:cNvCxnSpPr>
                      <a:stCxn id="67" idx="6"/>
                      <a:endCxn id="63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" name="Straight Arrow Connector 43">
                      <a:extLst>
                        <a:ext uri="{FF2B5EF4-FFF2-40B4-BE49-F238E27FC236}">
                          <a16:creationId xmlns:a16="http://schemas.microsoft.com/office/drawing/2014/main" id="{343533A6-7551-AB4F-9818-5802D308BFF0}"/>
                        </a:ext>
                      </a:extLst>
                    </p:cNvPr>
                    <p:cNvCxnSpPr>
                      <a:cxnSpLocks/>
                      <a:stCxn id="67" idx="6"/>
                      <a:endCxn id="64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Straight Arrow Connector 44">
                      <a:extLst>
                        <a:ext uri="{FF2B5EF4-FFF2-40B4-BE49-F238E27FC236}">
                          <a16:creationId xmlns:a16="http://schemas.microsoft.com/office/drawing/2014/main" id="{80848585-32F4-8146-BA61-1D8539898109}"/>
                        </a:ext>
                      </a:extLst>
                    </p:cNvPr>
                    <p:cNvCxnSpPr>
                      <a:cxnSpLocks/>
                      <a:stCxn id="67" idx="6"/>
                      <a:endCxn id="65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Straight Arrow Connector 45">
                      <a:extLst>
                        <a:ext uri="{FF2B5EF4-FFF2-40B4-BE49-F238E27FC236}">
                          <a16:creationId xmlns:a16="http://schemas.microsoft.com/office/drawing/2014/main" id="{DB430215-F0E0-D04B-ACFE-4CCBDBE927EB}"/>
                        </a:ext>
                      </a:extLst>
                    </p:cNvPr>
                    <p:cNvCxnSpPr>
                      <a:cxnSpLocks/>
                      <a:stCxn id="67" idx="6"/>
                      <a:endCxn id="66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7" name="Straight Arrow Connector 46">
                      <a:extLst>
                        <a:ext uri="{FF2B5EF4-FFF2-40B4-BE49-F238E27FC236}">
                          <a16:creationId xmlns:a16="http://schemas.microsoft.com/office/drawing/2014/main" id="{F5BFFEF9-55B4-6A4B-8A51-E8F035EF6816}"/>
                        </a:ext>
                      </a:extLst>
                    </p:cNvPr>
                    <p:cNvCxnSpPr>
                      <a:cxnSpLocks/>
                      <a:stCxn id="68" idx="6"/>
                      <a:endCxn id="66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" name="Straight Arrow Connector 47">
                      <a:extLst>
                        <a:ext uri="{FF2B5EF4-FFF2-40B4-BE49-F238E27FC236}">
                          <a16:creationId xmlns:a16="http://schemas.microsoft.com/office/drawing/2014/main" id="{A28263FD-0F75-9B40-A4D8-8ABDEA29E6EB}"/>
                        </a:ext>
                      </a:extLst>
                    </p:cNvPr>
                    <p:cNvCxnSpPr>
                      <a:cxnSpLocks/>
                      <a:stCxn id="68" idx="6"/>
                      <a:endCxn id="65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" name="Straight Arrow Connector 48">
                      <a:extLst>
                        <a:ext uri="{FF2B5EF4-FFF2-40B4-BE49-F238E27FC236}">
                          <a16:creationId xmlns:a16="http://schemas.microsoft.com/office/drawing/2014/main" id="{409AC029-27E9-964B-8A22-5FD7D8FD4EB5}"/>
                        </a:ext>
                      </a:extLst>
                    </p:cNvPr>
                    <p:cNvCxnSpPr>
                      <a:cxnSpLocks/>
                      <a:stCxn id="68" idx="6"/>
                      <a:endCxn id="64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Straight Arrow Connector 49">
                      <a:extLst>
                        <a:ext uri="{FF2B5EF4-FFF2-40B4-BE49-F238E27FC236}">
                          <a16:creationId xmlns:a16="http://schemas.microsoft.com/office/drawing/2014/main" id="{C806FE4A-4229-504D-92F5-F03B518C5C0E}"/>
                        </a:ext>
                      </a:extLst>
                    </p:cNvPr>
                    <p:cNvCxnSpPr>
                      <a:cxnSpLocks/>
                      <a:stCxn id="68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1" name="Straight Arrow Connector 50">
                      <a:extLst>
                        <a:ext uri="{FF2B5EF4-FFF2-40B4-BE49-F238E27FC236}">
                          <a16:creationId xmlns:a16="http://schemas.microsoft.com/office/drawing/2014/main" id="{B0F19D9A-E0CB-5A4C-B435-A06D0520CDE1}"/>
                        </a:ext>
                      </a:extLst>
                    </p:cNvPr>
                    <p:cNvCxnSpPr>
                      <a:cxnSpLocks/>
                      <a:stCxn id="69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Straight Arrow Connector 51">
                      <a:extLst>
                        <a:ext uri="{FF2B5EF4-FFF2-40B4-BE49-F238E27FC236}">
                          <a16:creationId xmlns:a16="http://schemas.microsoft.com/office/drawing/2014/main" id="{960D65E8-3C97-8141-ACCD-10A16C663AB0}"/>
                        </a:ext>
                      </a:extLst>
                    </p:cNvPr>
                    <p:cNvCxnSpPr>
                      <a:cxnSpLocks/>
                      <a:stCxn id="69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Arrow Connector 52">
                      <a:extLst>
                        <a:ext uri="{FF2B5EF4-FFF2-40B4-BE49-F238E27FC236}">
                          <a16:creationId xmlns:a16="http://schemas.microsoft.com/office/drawing/2014/main" id="{64290C76-5502-124E-805C-23170B13849D}"/>
                        </a:ext>
                      </a:extLst>
                    </p:cNvPr>
                    <p:cNvCxnSpPr>
                      <a:cxnSpLocks/>
                      <a:stCxn id="69" idx="6"/>
                      <a:endCxn id="65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5BF151C7-06A6-7441-AC3C-5E7847693760}"/>
                        </a:ext>
                      </a:extLst>
                    </p:cNvPr>
                    <p:cNvCxnSpPr>
                      <a:cxnSpLocks/>
                      <a:stCxn id="69" idx="6"/>
                      <a:endCxn id="66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Straight Arrow Connector 54">
                      <a:extLst>
                        <a:ext uri="{FF2B5EF4-FFF2-40B4-BE49-F238E27FC236}">
                          <a16:creationId xmlns:a16="http://schemas.microsoft.com/office/drawing/2014/main" id="{E441936E-FC52-BD48-A754-843E040B41E1}"/>
                        </a:ext>
                      </a:extLst>
                    </p:cNvPr>
                    <p:cNvCxnSpPr>
                      <a:cxnSpLocks/>
                      <a:stCxn id="70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675A9610-0810-4045-BA91-FA011584452D}"/>
                        </a:ext>
                      </a:extLst>
                    </p:cNvPr>
                    <p:cNvCxnSpPr>
                      <a:cxnSpLocks/>
                      <a:stCxn id="70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4CE67565-53AD-804F-A28E-AE17D73493CA}"/>
                        </a:ext>
                      </a:extLst>
                    </p:cNvPr>
                    <p:cNvCxnSpPr>
                      <a:cxnSpLocks/>
                      <a:stCxn id="70" idx="6"/>
                      <a:endCxn id="65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Straight Arrow Connector 57">
                      <a:extLst>
                        <a:ext uri="{FF2B5EF4-FFF2-40B4-BE49-F238E27FC236}">
                          <a16:creationId xmlns:a16="http://schemas.microsoft.com/office/drawing/2014/main" id="{DCCBE352-F3A8-444C-9D32-9713EFECB4BC}"/>
                        </a:ext>
                      </a:extLst>
                    </p:cNvPr>
                    <p:cNvCxnSpPr>
                      <a:cxnSpLocks/>
                      <a:stCxn id="70" idx="6"/>
                      <a:endCxn id="66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Straight Arrow Connector 58">
                      <a:extLst>
                        <a:ext uri="{FF2B5EF4-FFF2-40B4-BE49-F238E27FC236}">
                          <a16:creationId xmlns:a16="http://schemas.microsoft.com/office/drawing/2014/main" id="{E32E3EB1-D006-F94D-BDFA-74363CF2CB17}"/>
                        </a:ext>
                      </a:extLst>
                    </p:cNvPr>
                    <p:cNvCxnSpPr>
                      <a:cxnSpLocks/>
                      <a:stCxn id="71" idx="6"/>
                      <a:endCxn id="66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Straight Arrow Connector 59">
                      <a:extLst>
                        <a:ext uri="{FF2B5EF4-FFF2-40B4-BE49-F238E27FC236}">
                          <a16:creationId xmlns:a16="http://schemas.microsoft.com/office/drawing/2014/main" id="{80D0FFE4-C5A9-0240-AFA3-D43F5C4FC91C}"/>
                        </a:ext>
                      </a:extLst>
                    </p:cNvPr>
                    <p:cNvCxnSpPr>
                      <a:cxnSpLocks/>
                      <a:stCxn id="71" idx="6"/>
                      <a:endCxn id="65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Straight Arrow Connector 60">
                      <a:extLst>
                        <a:ext uri="{FF2B5EF4-FFF2-40B4-BE49-F238E27FC236}">
                          <a16:creationId xmlns:a16="http://schemas.microsoft.com/office/drawing/2014/main" id="{B074562E-EA90-C143-BA2E-B495BFE922D6}"/>
                        </a:ext>
                      </a:extLst>
                    </p:cNvPr>
                    <p:cNvCxnSpPr>
                      <a:cxnSpLocks/>
                      <a:stCxn id="71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Arrow Connector 61">
                      <a:extLst>
                        <a:ext uri="{FF2B5EF4-FFF2-40B4-BE49-F238E27FC236}">
                          <a16:creationId xmlns:a16="http://schemas.microsoft.com/office/drawing/2014/main" id="{ED7D78B4-2B79-8042-B447-F97E6F15DF92}"/>
                        </a:ext>
                      </a:extLst>
                    </p:cNvPr>
                    <p:cNvCxnSpPr>
                      <a:cxnSpLocks/>
                      <a:stCxn id="71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02CC7CE1-B722-3F41-AD42-43AED70909B6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41" name="Oval 40">
                      <a:extLst>
                        <a:ext uri="{FF2B5EF4-FFF2-40B4-BE49-F238E27FC236}">
                          <a16:creationId xmlns:a16="http://schemas.microsoft.com/office/drawing/2014/main" id="{A72D5658-D1E4-D74E-B570-9DC3A2AF82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2" name="Oval 41">
                      <a:extLst>
                        <a:ext uri="{FF2B5EF4-FFF2-40B4-BE49-F238E27FC236}">
                          <a16:creationId xmlns:a16="http://schemas.microsoft.com/office/drawing/2014/main" id="{110427BF-43B2-0A4B-AA6F-9A23C8B9AA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5E896607-FFB3-6D4A-8572-16808F5EE433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33" name="Straight Arrow Connector 32">
                      <a:extLst>
                        <a:ext uri="{FF2B5EF4-FFF2-40B4-BE49-F238E27FC236}">
                          <a16:creationId xmlns:a16="http://schemas.microsoft.com/office/drawing/2014/main" id="{D17E4A7E-1691-F244-9322-9D27DDA47173}"/>
                        </a:ext>
                      </a:extLst>
                    </p:cNvPr>
                    <p:cNvCxnSpPr>
                      <a:cxnSpLocks/>
                      <a:stCxn id="63" idx="6"/>
                      <a:endCxn id="41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4" name="Straight Arrow Connector 33">
                      <a:extLst>
                        <a:ext uri="{FF2B5EF4-FFF2-40B4-BE49-F238E27FC236}">
                          <a16:creationId xmlns:a16="http://schemas.microsoft.com/office/drawing/2014/main" id="{2D30713E-596E-9548-9262-0DB4C68FF5A1}"/>
                        </a:ext>
                      </a:extLst>
                    </p:cNvPr>
                    <p:cNvCxnSpPr>
                      <a:cxnSpLocks/>
                      <a:stCxn id="63" idx="6"/>
                      <a:endCxn id="42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Arrow Connector 34">
                      <a:extLst>
                        <a:ext uri="{FF2B5EF4-FFF2-40B4-BE49-F238E27FC236}">
                          <a16:creationId xmlns:a16="http://schemas.microsoft.com/office/drawing/2014/main" id="{99AD0558-169F-2547-BB5C-09C5F0D99E08}"/>
                        </a:ext>
                      </a:extLst>
                    </p:cNvPr>
                    <p:cNvCxnSpPr>
                      <a:cxnSpLocks/>
                      <a:stCxn id="64" idx="6"/>
                      <a:endCxn id="42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Arrow Connector 35">
                      <a:extLst>
                        <a:ext uri="{FF2B5EF4-FFF2-40B4-BE49-F238E27FC236}">
                          <a16:creationId xmlns:a16="http://schemas.microsoft.com/office/drawing/2014/main" id="{2D5A273F-3BC8-D243-B87A-A2B19AEF92D0}"/>
                        </a:ext>
                      </a:extLst>
                    </p:cNvPr>
                    <p:cNvCxnSpPr>
                      <a:cxnSpLocks/>
                      <a:stCxn id="64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Straight Arrow Connector 36">
                      <a:extLst>
                        <a:ext uri="{FF2B5EF4-FFF2-40B4-BE49-F238E27FC236}">
                          <a16:creationId xmlns:a16="http://schemas.microsoft.com/office/drawing/2014/main" id="{9CAC682B-4BFD-D148-97C1-16E0856B4072}"/>
                        </a:ext>
                      </a:extLst>
                    </p:cNvPr>
                    <p:cNvCxnSpPr>
                      <a:cxnSpLocks/>
                      <a:stCxn id="65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Straight Arrow Connector 37">
                      <a:extLst>
                        <a:ext uri="{FF2B5EF4-FFF2-40B4-BE49-F238E27FC236}">
                          <a16:creationId xmlns:a16="http://schemas.microsoft.com/office/drawing/2014/main" id="{83886BBC-1698-1B49-81D1-DAAA6B22142B}"/>
                        </a:ext>
                      </a:extLst>
                    </p:cNvPr>
                    <p:cNvCxnSpPr>
                      <a:cxnSpLocks/>
                      <a:stCxn id="65" idx="6"/>
                      <a:endCxn id="42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Arrow Connector 38">
                      <a:extLst>
                        <a:ext uri="{FF2B5EF4-FFF2-40B4-BE49-F238E27FC236}">
                          <a16:creationId xmlns:a16="http://schemas.microsoft.com/office/drawing/2014/main" id="{A7F53302-92A8-024B-BA80-D09BCD0C725A}"/>
                        </a:ext>
                      </a:extLst>
                    </p:cNvPr>
                    <p:cNvCxnSpPr>
                      <a:cxnSpLocks/>
                      <a:stCxn id="66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Straight Arrow Connector 39">
                      <a:extLst>
                        <a:ext uri="{FF2B5EF4-FFF2-40B4-BE49-F238E27FC236}">
                          <a16:creationId xmlns:a16="http://schemas.microsoft.com/office/drawing/2014/main" id="{FF4E42B3-E530-3B4A-ACF5-C56ED38A78F6}"/>
                        </a:ext>
                      </a:extLst>
                    </p:cNvPr>
                    <p:cNvCxnSpPr>
                      <a:cxnSpLocks/>
                      <a:stCxn id="66" idx="6"/>
                      <a:endCxn id="42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8E1EADB0-68A6-9D49-A5FC-FDB51651F5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A19F9A1-D32F-374B-99E6-EA2EEA8B85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77BD3DF-6DAD-254B-A997-6AC9007CBF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5698516-C68F-6C42-BAF2-8B3646BC2C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214E50F-2819-6E4C-BE7C-B5D17CE441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56AA9C0-9295-C844-980C-6418C1FCA8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94059" y="1807978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173DFFEC-CD56-3A49-AC6C-652DBC61D0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10902" y="1809045"/>
                <a:ext cx="579612" cy="262205"/>
              </a:xfrm>
              <a:prstGeom prst="rect">
                <a:avLst/>
              </a:prstGeom>
            </p:spPr>
          </p:pic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BA33296-0FFE-F14C-9AE8-22125CA9100F}"/>
                  </a:ext>
                </a:extLst>
              </p:cNvPr>
              <p:cNvSpPr/>
              <p:nvPr/>
            </p:nvSpPr>
            <p:spPr>
              <a:xfrm>
                <a:off x="3172389" y="2097385"/>
                <a:ext cx="473541" cy="1313437"/>
              </a:xfrm>
              <a:prstGeom prst="roundRect">
                <a:avLst/>
              </a:prstGeom>
              <a:noFill/>
              <a:ln w="412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82" name="Picture 81" descr="A picture containing text, keyboard, electronics, typewriter&#10;&#10;Description automatically generated">
              <a:extLst>
                <a:ext uri="{FF2B5EF4-FFF2-40B4-BE49-F238E27FC236}">
                  <a16:creationId xmlns:a16="http://schemas.microsoft.com/office/drawing/2014/main" id="{59763560-A819-AA47-B0B9-C4AF0CC94E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54555"/>
            <a:stretch/>
          </p:blipFill>
          <p:spPr>
            <a:xfrm>
              <a:off x="39852" y="3356591"/>
              <a:ext cx="1386377" cy="1417486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2B317ED5-2738-BC4E-849C-F9346EB27114}"/>
              </a:ext>
            </a:extLst>
          </p:cNvPr>
          <p:cNvSpPr/>
          <p:nvPr/>
        </p:nvSpPr>
        <p:spPr>
          <a:xfrm>
            <a:off x="761809" y="1215623"/>
            <a:ext cx="4897770" cy="3200400"/>
          </a:xfrm>
          <a:prstGeom prst="rect">
            <a:avLst/>
          </a:prstGeom>
          <a:solidFill>
            <a:schemeClr val="bg1">
              <a:alpha val="8188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80DF6153-E203-4E42-94D0-E697F777640E}"/>
              </a:ext>
            </a:extLst>
          </p:cNvPr>
          <p:cNvGrpSpPr/>
          <p:nvPr/>
        </p:nvGrpSpPr>
        <p:grpSpPr>
          <a:xfrm>
            <a:off x="7525052" y="2494142"/>
            <a:ext cx="2810565" cy="1588985"/>
            <a:chOff x="8262558" y="4454729"/>
            <a:chExt cx="2810565" cy="1588985"/>
          </a:xfrm>
        </p:grpSpPr>
        <p:pic>
          <p:nvPicPr>
            <p:cNvPr id="86" name="Picture 85" descr="Diagram&#10;&#10;Description automatically generated">
              <a:extLst>
                <a:ext uri="{FF2B5EF4-FFF2-40B4-BE49-F238E27FC236}">
                  <a16:creationId xmlns:a16="http://schemas.microsoft.com/office/drawing/2014/main" id="{AA5F3235-D9AF-FE4D-BED7-2E6E921C35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B0B0A43C-AD19-A04F-BAD2-D249F49404F0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5DC555A-58F8-AC4F-AF14-6A65BCE440C5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CDBA8DF0-A5AB-D04D-9758-6D79307DB9A2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AF30CC52-FBFA-6E42-B50C-A262B011B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398957" y="5142469"/>
              <a:ext cx="215900" cy="330200"/>
            </a:xfrm>
            <a:prstGeom prst="rect">
              <a:avLst/>
            </a:prstGeom>
          </p:spPr>
        </p:pic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38F0206A-06C7-A344-9D01-2861F1899D50}"/>
                </a:ext>
              </a:extLst>
            </p:cNvPr>
            <p:cNvSpPr/>
            <p:nvPr/>
          </p:nvSpPr>
          <p:spPr>
            <a:xfrm>
              <a:off x="8262558" y="5250151"/>
              <a:ext cx="1062553" cy="115774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898C62F-5D65-F949-9F07-D731417DC104}"/>
              </a:ext>
            </a:extLst>
          </p:cNvPr>
          <p:cNvGrpSpPr/>
          <p:nvPr/>
        </p:nvGrpSpPr>
        <p:grpSpPr>
          <a:xfrm>
            <a:off x="5611863" y="2056266"/>
            <a:ext cx="2517094" cy="615329"/>
            <a:chOff x="8852019" y="4515646"/>
            <a:chExt cx="2517094" cy="615329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249E84A3-031B-9F47-A845-AF43CBE3E419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“prior” distribution </a:t>
              </a:r>
              <a:r>
                <a:rPr lang="en-US" dirty="0"/>
                <a:t>of z,</a:t>
              </a:r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25C82CF7-176C-4541-94CF-78F3B3BAA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F8AAB99B-4C06-5E40-9262-1F76F4A4F563}"/>
              </a:ext>
            </a:extLst>
          </p:cNvPr>
          <p:cNvSpPr txBox="1"/>
          <p:nvPr/>
        </p:nvSpPr>
        <p:spPr>
          <a:xfrm>
            <a:off x="7661789" y="2985194"/>
            <a:ext cx="877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4129605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Generating (synthesizing) new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pic>
        <p:nvPicPr>
          <p:cNvPr id="42" name="Picture 41" descr="Background pattern&#10;&#10;Description automatically generated">
            <a:extLst>
              <a:ext uri="{FF2B5EF4-FFF2-40B4-BE49-F238E27FC236}">
                <a16:creationId xmlns:a16="http://schemas.microsoft.com/office/drawing/2014/main" id="{53F6E819-8663-9D4B-9D61-5BF4F8079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2" b="4039"/>
          <a:stretch/>
        </p:blipFill>
        <p:spPr>
          <a:xfrm>
            <a:off x="7006811" y="1173609"/>
            <a:ext cx="4278230" cy="428193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DFBF9E95-E55D-114A-B630-9E0C3801CCBE}"/>
              </a:ext>
            </a:extLst>
          </p:cNvPr>
          <p:cNvSpPr txBox="1"/>
          <p:nvPr/>
        </p:nvSpPr>
        <p:spPr>
          <a:xfrm>
            <a:off x="8531731" y="6120137"/>
            <a:ext cx="3210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Images from: Cloudera Fast Forward (</a:t>
            </a:r>
            <a:r>
              <a:rPr lang="en-US" sz="1400" dirty="0">
                <a:hlinkClick r:id="rId4"/>
              </a:rPr>
              <a:t>link</a:t>
            </a:r>
            <a:r>
              <a:rPr lang="en-US" sz="1400" dirty="0"/>
              <a:t>) 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48DE860-2EDF-224B-A9B1-292387821FFD}"/>
              </a:ext>
            </a:extLst>
          </p:cNvPr>
          <p:cNvGrpSpPr/>
          <p:nvPr/>
        </p:nvGrpSpPr>
        <p:grpSpPr>
          <a:xfrm>
            <a:off x="2925188" y="1116262"/>
            <a:ext cx="3240396" cy="2796222"/>
            <a:chOff x="450995" y="1660348"/>
            <a:chExt cx="2448381" cy="2112771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D6F5DC23-4745-E94F-9303-3B3AA19D1F82}"/>
                </a:ext>
              </a:extLst>
            </p:cNvPr>
            <p:cNvGrpSpPr/>
            <p:nvPr/>
          </p:nvGrpSpPr>
          <p:grpSpPr>
            <a:xfrm>
              <a:off x="450995" y="1660348"/>
              <a:ext cx="2448381" cy="2112771"/>
              <a:chOff x="4475980" y="2793570"/>
              <a:chExt cx="2448381" cy="2112771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1563FDF1-BB66-BA4B-A82E-B951D291CEBD}"/>
                  </a:ext>
                </a:extLst>
              </p:cNvPr>
              <p:cNvGrpSpPr/>
              <p:nvPr/>
            </p:nvGrpSpPr>
            <p:grpSpPr>
              <a:xfrm>
                <a:off x="4475980" y="2793570"/>
                <a:ext cx="2448381" cy="2104112"/>
                <a:chOff x="3855280" y="1868244"/>
                <a:chExt cx="4022756" cy="3457112"/>
              </a:xfrm>
            </p:grpSpPr>
            <p:cxnSp>
              <p:nvCxnSpPr>
                <p:cNvPr id="95" name="Straight Arrow Connector 94">
                  <a:extLst>
                    <a:ext uri="{FF2B5EF4-FFF2-40B4-BE49-F238E27FC236}">
                      <a16:creationId xmlns:a16="http://schemas.microsoft.com/office/drawing/2014/main" id="{9BFA414B-313F-5042-B8EE-4E0AE41DDD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73398" y="4907106"/>
                  <a:ext cx="322002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6FE876A8-524F-014B-A40F-1E5BAA4B7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73398" y="1994420"/>
                  <a:ext cx="0" cy="2922136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97" name="Picture 96">
                  <a:extLst>
                    <a:ext uri="{FF2B5EF4-FFF2-40B4-BE49-F238E27FC236}">
                      <a16:creationId xmlns:a16="http://schemas.microsoft.com/office/drawing/2014/main" id="{9A49F2ED-C7B5-A542-B0CA-6E916ACC46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366585" y="5027009"/>
                  <a:ext cx="511451" cy="298347"/>
                </a:xfrm>
                <a:prstGeom prst="rect">
                  <a:avLst/>
                </a:prstGeom>
              </p:spPr>
            </p:pic>
            <p:pic>
              <p:nvPicPr>
                <p:cNvPr id="98" name="Picture 97">
                  <a:extLst>
                    <a:ext uri="{FF2B5EF4-FFF2-40B4-BE49-F238E27FC236}">
                      <a16:creationId xmlns:a16="http://schemas.microsoft.com/office/drawing/2014/main" id="{5776CED8-EBFC-1049-93CE-07C9633DFA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55280" y="1868244"/>
                  <a:ext cx="544580" cy="317671"/>
                </a:xfrm>
                <a:prstGeom prst="rect">
                  <a:avLst/>
                </a:prstGeom>
              </p:spPr>
            </p:pic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BA2C39E-AE1C-BE43-A6A3-A01225312CC7}"/>
                  </a:ext>
                </a:extLst>
              </p:cNvPr>
              <p:cNvGrpSpPr/>
              <p:nvPr/>
            </p:nvGrpSpPr>
            <p:grpSpPr>
              <a:xfrm>
                <a:off x="5115162" y="4650536"/>
                <a:ext cx="1539244" cy="255805"/>
                <a:chOff x="5115162" y="4650536"/>
                <a:chExt cx="1539244" cy="255805"/>
              </a:xfrm>
            </p:grpSpPr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2F1A8D73-F7FB-804E-AF78-63FDD959BCDC}"/>
                    </a:ext>
                  </a:extLst>
                </p:cNvPr>
                <p:cNvSpPr txBox="1"/>
                <p:nvPr/>
              </p:nvSpPr>
              <p:spPr>
                <a:xfrm>
                  <a:off x="5779392" y="4650536"/>
                  <a:ext cx="272218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0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A84359EB-0A10-9C4B-BEDE-64016562B4FB}"/>
                    </a:ext>
                  </a:extLst>
                </p:cNvPr>
                <p:cNvSpPr txBox="1"/>
                <p:nvPr/>
              </p:nvSpPr>
              <p:spPr>
                <a:xfrm>
                  <a:off x="6382188" y="4650536"/>
                  <a:ext cx="272218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3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14E95235-800C-5340-963F-33E84E61E87A}"/>
                    </a:ext>
                  </a:extLst>
                </p:cNvPr>
                <p:cNvSpPr txBox="1"/>
                <p:nvPr/>
              </p:nvSpPr>
              <p:spPr>
                <a:xfrm>
                  <a:off x="5115162" y="4650536"/>
                  <a:ext cx="308601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-3</a:t>
                  </a: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550ACD32-5412-2C49-BE0B-0DFD05C01089}"/>
                  </a:ext>
                </a:extLst>
              </p:cNvPr>
              <p:cNvGrpSpPr/>
              <p:nvPr/>
            </p:nvGrpSpPr>
            <p:grpSpPr>
              <a:xfrm>
                <a:off x="5265987" y="4596626"/>
                <a:ext cx="1224910" cy="110834"/>
                <a:chOff x="5265987" y="4596626"/>
                <a:chExt cx="1224910" cy="110834"/>
              </a:xfrm>
            </p:grpSpPr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5A347676-1C8A-C84D-AE16-5E6E7BBBC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361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337B491F-31AA-CF4D-8936-53C8C1DCDC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90897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1E71AE86-3EB6-6E48-B1A4-F4994DB09D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5987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D3B7215-0CF1-084F-82CE-B26ACB841311}"/>
                  </a:ext>
                </a:extLst>
              </p:cNvPr>
              <p:cNvGrpSpPr/>
              <p:nvPr/>
            </p:nvGrpSpPr>
            <p:grpSpPr>
              <a:xfrm rot="5400000">
                <a:off x="4216131" y="3742128"/>
                <a:ext cx="1252043" cy="110834"/>
                <a:chOff x="5273752" y="4596626"/>
                <a:chExt cx="1252043" cy="11083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88B7D297-7C47-7E4E-AB75-8DC8ED3D70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361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4027A70F-D1AB-4C49-9AF0-CD7289B0D7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25795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66BBD150-845A-5842-B17F-7CCD5844A8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73752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1E33AD67-8A93-6F44-A7E4-C7099DE0630A}"/>
                  </a:ext>
                </a:extLst>
              </p:cNvPr>
              <p:cNvGrpSpPr/>
              <p:nvPr/>
            </p:nvGrpSpPr>
            <p:grpSpPr>
              <a:xfrm>
                <a:off x="4567319" y="3061426"/>
                <a:ext cx="308601" cy="1477924"/>
                <a:chOff x="4567319" y="3061426"/>
                <a:chExt cx="308601" cy="1477924"/>
              </a:xfrm>
            </p:grpSpPr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58B19A0E-F9A4-8548-824A-BCF9D977CADA}"/>
                    </a:ext>
                  </a:extLst>
                </p:cNvPr>
                <p:cNvSpPr txBox="1"/>
                <p:nvPr/>
              </p:nvSpPr>
              <p:spPr>
                <a:xfrm>
                  <a:off x="4601957" y="3642767"/>
                  <a:ext cx="247075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0</a:t>
                  </a: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D826C569-7CE5-114C-A6AF-767BDFF65F73}"/>
                    </a:ext>
                  </a:extLst>
                </p:cNvPr>
                <p:cNvSpPr txBox="1"/>
                <p:nvPr/>
              </p:nvSpPr>
              <p:spPr>
                <a:xfrm>
                  <a:off x="4610605" y="3061426"/>
                  <a:ext cx="210370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3</a:t>
                  </a:r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3C997BF5-773F-EE4C-BC91-1CEB17B8B055}"/>
                    </a:ext>
                  </a:extLst>
                </p:cNvPr>
                <p:cNvSpPr txBox="1"/>
                <p:nvPr/>
              </p:nvSpPr>
              <p:spPr>
                <a:xfrm>
                  <a:off x="4567319" y="4283545"/>
                  <a:ext cx="308601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-3</a:t>
                  </a:r>
                </a:p>
              </p:txBody>
            </p:sp>
          </p:grpSp>
        </p:grpSp>
        <p:pic>
          <p:nvPicPr>
            <p:cNvPr id="76" name="Picture 75" descr="Chart, scatter chart&#10;&#10;Description automatically generated">
              <a:extLst>
                <a:ext uri="{FF2B5EF4-FFF2-40B4-BE49-F238E27FC236}">
                  <a16:creationId xmlns:a16="http://schemas.microsoft.com/office/drawing/2014/main" id="{7259AF3F-E149-D649-85B8-E58C93BC8D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3443" t="8642" r="7718" b="18337"/>
            <a:stretch/>
          </p:blipFill>
          <p:spPr>
            <a:xfrm>
              <a:off x="904570" y="1663002"/>
              <a:ext cx="1803452" cy="1740877"/>
            </a:xfrm>
            <a:prstGeom prst="rect">
              <a:avLst/>
            </a:prstGeom>
          </p:spPr>
        </p:pic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10A97059-8601-5E49-A76E-8404C1A5EA0E}"/>
                </a:ext>
              </a:extLst>
            </p:cNvPr>
            <p:cNvSpPr/>
            <p:nvPr/>
          </p:nvSpPr>
          <p:spPr>
            <a:xfrm>
              <a:off x="1208204" y="2012360"/>
              <a:ext cx="1277977" cy="1277977"/>
            </a:xfrm>
            <a:prstGeom prst="ellipse">
              <a:avLst/>
            </a:prstGeom>
            <a:noFill/>
            <a:ln w="508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22F1C91-CA75-A641-A301-063005D4E7F6}"/>
              </a:ext>
            </a:extLst>
          </p:cNvPr>
          <p:cNvGrpSpPr/>
          <p:nvPr/>
        </p:nvGrpSpPr>
        <p:grpSpPr>
          <a:xfrm>
            <a:off x="456469" y="1857674"/>
            <a:ext cx="2631273" cy="584775"/>
            <a:chOff x="892403" y="1532548"/>
            <a:chExt cx="2631273" cy="584775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B3FC8A1-4115-594A-B793-7C3F095FD62E}"/>
                </a:ext>
              </a:extLst>
            </p:cNvPr>
            <p:cNvSpPr txBox="1"/>
            <p:nvPr/>
          </p:nvSpPr>
          <p:spPr>
            <a:xfrm>
              <a:off x="892403" y="1532548"/>
              <a:ext cx="26312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/>
                <a:t>Each dot is the </a:t>
              </a:r>
              <a:r>
                <a:rPr lang="en-US" sz="1600" i="1" u="sng" dirty="0"/>
                <a:t>mean code</a:t>
              </a:r>
              <a:r>
                <a:rPr lang="en-US" sz="1600" i="1" dirty="0"/>
                <a:t> of a </a:t>
              </a:r>
              <a:r>
                <a:rPr lang="en-US" sz="1600" b="1" i="1" dirty="0"/>
                <a:t>training sample</a:t>
              </a:r>
              <a:r>
                <a:rPr lang="en-US" sz="1600" i="1" dirty="0"/>
                <a:t>, </a:t>
              </a:r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158ABE6A-0EA7-964B-8C93-F67188215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73079" y="1808999"/>
              <a:ext cx="558478" cy="246769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EBCFCC1-15FC-2B45-A798-0DCC8EDD960A}"/>
              </a:ext>
            </a:extLst>
          </p:cNvPr>
          <p:cNvSpPr txBox="1"/>
          <p:nvPr/>
        </p:nvSpPr>
        <p:spPr>
          <a:xfrm>
            <a:off x="5660285" y="5514613"/>
            <a:ext cx="6318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Values of z were sampled on a grid, under the area (-3,+3) covered by the prior.</a:t>
            </a:r>
          </a:p>
        </p:txBody>
      </p:sp>
    </p:spTree>
    <p:extLst>
      <p:ext uri="{BB962C8B-B14F-4D97-AF65-F5344CB8AC3E}">
        <p14:creationId xmlns:p14="http://schemas.microsoft.com/office/powerpoint/2010/main" val="883346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48F4EF9F-C008-4444-B670-E8ADD7B81B10}"/>
              </a:ext>
            </a:extLst>
          </p:cNvPr>
          <p:cNvGrpSpPr/>
          <p:nvPr/>
        </p:nvGrpSpPr>
        <p:grpSpPr>
          <a:xfrm>
            <a:off x="2925188" y="1116262"/>
            <a:ext cx="3240396" cy="2796222"/>
            <a:chOff x="450995" y="1660348"/>
            <a:chExt cx="2448381" cy="2112771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12D443AA-0AB3-E943-BF4A-AEDA2B70A81C}"/>
                </a:ext>
              </a:extLst>
            </p:cNvPr>
            <p:cNvGrpSpPr/>
            <p:nvPr/>
          </p:nvGrpSpPr>
          <p:grpSpPr>
            <a:xfrm>
              <a:off x="450995" y="1660348"/>
              <a:ext cx="2448381" cy="2112771"/>
              <a:chOff x="4475980" y="2793570"/>
              <a:chExt cx="2448381" cy="2112771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576032C1-5BF4-8C4B-B43B-28FAD0F7AEF8}"/>
                  </a:ext>
                </a:extLst>
              </p:cNvPr>
              <p:cNvGrpSpPr/>
              <p:nvPr/>
            </p:nvGrpSpPr>
            <p:grpSpPr>
              <a:xfrm>
                <a:off x="4475980" y="2793570"/>
                <a:ext cx="2448381" cy="2104112"/>
                <a:chOff x="3855280" y="1868244"/>
                <a:chExt cx="4022756" cy="3457112"/>
              </a:xfrm>
            </p:grpSpPr>
            <p:cxnSp>
              <p:nvCxnSpPr>
                <p:cNvPr id="98" name="Straight Arrow Connector 97">
                  <a:extLst>
                    <a:ext uri="{FF2B5EF4-FFF2-40B4-BE49-F238E27FC236}">
                      <a16:creationId xmlns:a16="http://schemas.microsoft.com/office/drawing/2014/main" id="{2F2E8DE0-647D-0C4E-8C79-83B103E57F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73398" y="4907106"/>
                  <a:ext cx="322002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Arrow Connector 98">
                  <a:extLst>
                    <a:ext uri="{FF2B5EF4-FFF2-40B4-BE49-F238E27FC236}">
                      <a16:creationId xmlns:a16="http://schemas.microsoft.com/office/drawing/2014/main" id="{A7D2C62A-903E-8147-A62A-25D0A2AD41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73398" y="1994420"/>
                  <a:ext cx="0" cy="2922136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100" name="Picture 99">
                  <a:extLst>
                    <a:ext uri="{FF2B5EF4-FFF2-40B4-BE49-F238E27FC236}">
                      <a16:creationId xmlns:a16="http://schemas.microsoft.com/office/drawing/2014/main" id="{35D092BB-11A4-3849-BEC2-8394D21DB6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366585" y="5027009"/>
                  <a:ext cx="511451" cy="298347"/>
                </a:xfrm>
                <a:prstGeom prst="rect">
                  <a:avLst/>
                </a:prstGeom>
              </p:spPr>
            </p:pic>
            <p:pic>
              <p:nvPicPr>
                <p:cNvPr id="101" name="Picture 100">
                  <a:extLst>
                    <a:ext uri="{FF2B5EF4-FFF2-40B4-BE49-F238E27FC236}">
                      <a16:creationId xmlns:a16="http://schemas.microsoft.com/office/drawing/2014/main" id="{CC4408FC-B634-9A44-9388-F9F9653E99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855280" y="1868244"/>
                  <a:ext cx="544580" cy="317671"/>
                </a:xfrm>
                <a:prstGeom prst="rect">
                  <a:avLst/>
                </a:prstGeom>
              </p:spPr>
            </p:pic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0A81334D-9432-EC47-AA33-610037B71BB1}"/>
                  </a:ext>
                </a:extLst>
              </p:cNvPr>
              <p:cNvGrpSpPr/>
              <p:nvPr/>
            </p:nvGrpSpPr>
            <p:grpSpPr>
              <a:xfrm>
                <a:off x="5115162" y="4650536"/>
                <a:ext cx="1539244" cy="255805"/>
                <a:chOff x="5115162" y="4650536"/>
                <a:chExt cx="1539244" cy="255805"/>
              </a:xfrm>
            </p:grpSpPr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25EF3BAD-99C8-1141-B898-41C2A1CC1490}"/>
                    </a:ext>
                  </a:extLst>
                </p:cNvPr>
                <p:cNvSpPr txBox="1"/>
                <p:nvPr/>
              </p:nvSpPr>
              <p:spPr>
                <a:xfrm>
                  <a:off x="5779392" y="4650536"/>
                  <a:ext cx="272218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0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4D451F05-F98B-FB4F-BFD2-F4FDF9678715}"/>
                    </a:ext>
                  </a:extLst>
                </p:cNvPr>
                <p:cNvSpPr txBox="1"/>
                <p:nvPr/>
              </p:nvSpPr>
              <p:spPr>
                <a:xfrm>
                  <a:off x="6382188" y="4650536"/>
                  <a:ext cx="272218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3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656365E2-0F2B-2C46-8CBC-769ED515AAF0}"/>
                    </a:ext>
                  </a:extLst>
                </p:cNvPr>
                <p:cNvSpPr txBox="1"/>
                <p:nvPr/>
              </p:nvSpPr>
              <p:spPr>
                <a:xfrm>
                  <a:off x="5115162" y="4650536"/>
                  <a:ext cx="308601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-3</a:t>
                  </a: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E3947300-5985-2142-9126-2369D73F5CCB}"/>
                  </a:ext>
                </a:extLst>
              </p:cNvPr>
              <p:cNvGrpSpPr/>
              <p:nvPr/>
            </p:nvGrpSpPr>
            <p:grpSpPr>
              <a:xfrm>
                <a:off x="5265987" y="4596626"/>
                <a:ext cx="1224910" cy="110834"/>
                <a:chOff x="5265987" y="4596626"/>
                <a:chExt cx="1224910" cy="110834"/>
              </a:xfrm>
            </p:grpSpPr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25FFC459-2C4C-944A-BA73-774716B726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361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EF79D041-9D45-BF46-82B0-16AD46AC37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90897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D32D5C2F-8193-AD46-BAAA-4A385CE7A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5987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52EFB586-97AE-9940-8C5B-90B5D6DF0F72}"/>
                  </a:ext>
                </a:extLst>
              </p:cNvPr>
              <p:cNvGrpSpPr/>
              <p:nvPr/>
            </p:nvGrpSpPr>
            <p:grpSpPr>
              <a:xfrm rot="5400000">
                <a:off x="4216131" y="3742128"/>
                <a:ext cx="1252043" cy="110834"/>
                <a:chOff x="5273752" y="4596626"/>
                <a:chExt cx="1252043" cy="110834"/>
              </a:xfrm>
            </p:grpSpPr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9B9A6219-E551-434E-A0ED-9F742E49AA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361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C76196D0-792A-2642-B0F8-9768319DBC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25795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A4AADC7E-C18B-AE49-9FFD-F59A75ED1C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73752" y="4596626"/>
                  <a:ext cx="0" cy="110834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A0745095-FC21-CF4F-BF8E-2955933E720C}"/>
                  </a:ext>
                </a:extLst>
              </p:cNvPr>
              <p:cNvGrpSpPr/>
              <p:nvPr/>
            </p:nvGrpSpPr>
            <p:grpSpPr>
              <a:xfrm>
                <a:off x="4567319" y="3061426"/>
                <a:ext cx="308601" cy="1477924"/>
                <a:chOff x="4567319" y="3061426"/>
                <a:chExt cx="308601" cy="1477924"/>
              </a:xfrm>
            </p:grpSpPr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D674A451-985B-6E41-91EF-05F6C653B100}"/>
                    </a:ext>
                  </a:extLst>
                </p:cNvPr>
                <p:cNvSpPr txBox="1"/>
                <p:nvPr/>
              </p:nvSpPr>
              <p:spPr>
                <a:xfrm>
                  <a:off x="4601957" y="3642767"/>
                  <a:ext cx="247075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0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68276CE1-2560-5842-B99C-6ADD65F039CE}"/>
                    </a:ext>
                  </a:extLst>
                </p:cNvPr>
                <p:cNvSpPr txBox="1"/>
                <p:nvPr/>
              </p:nvSpPr>
              <p:spPr>
                <a:xfrm>
                  <a:off x="4610605" y="3061426"/>
                  <a:ext cx="210370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3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E4FA73EF-A91C-6C4B-9A2F-442BC47F36F0}"/>
                    </a:ext>
                  </a:extLst>
                </p:cNvPr>
                <p:cNvSpPr txBox="1"/>
                <p:nvPr/>
              </p:nvSpPr>
              <p:spPr>
                <a:xfrm>
                  <a:off x="4567319" y="4283545"/>
                  <a:ext cx="308601" cy="2558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-3</a:t>
                  </a:r>
                </a:p>
              </p:txBody>
            </p:sp>
          </p:grpSp>
        </p:grpSp>
        <p:pic>
          <p:nvPicPr>
            <p:cNvPr id="53" name="Picture 52" descr="Chart, scatter chart&#10;&#10;Description automatically generated">
              <a:extLst>
                <a:ext uri="{FF2B5EF4-FFF2-40B4-BE49-F238E27FC236}">
                  <a16:creationId xmlns:a16="http://schemas.microsoft.com/office/drawing/2014/main" id="{522B05E5-1513-744D-8BA8-4FEB156458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3443" t="8642" r="7718" b="18337"/>
            <a:stretch/>
          </p:blipFill>
          <p:spPr>
            <a:xfrm>
              <a:off x="904570" y="1663002"/>
              <a:ext cx="1803452" cy="1740877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915B72A-B87E-9C49-9C5B-357CF4CF35FE}"/>
                </a:ext>
              </a:extLst>
            </p:cNvPr>
            <p:cNvSpPr/>
            <p:nvPr/>
          </p:nvSpPr>
          <p:spPr>
            <a:xfrm>
              <a:off x="1208204" y="2012360"/>
              <a:ext cx="1277977" cy="1277977"/>
            </a:xfrm>
            <a:prstGeom prst="ellipse">
              <a:avLst/>
            </a:prstGeom>
            <a:noFill/>
            <a:ln w="508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8" name="Picture 47" descr="Background pattern&#10;&#10;Description automatically generated">
            <a:extLst>
              <a:ext uri="{FF2B5EF4-FFF2-40B4-BE49-F238E27FC236}">
                <a16:creationId xmlns:a16="http://schemas.microsoft.com/office/drawing/2014/main" id="{85773152-5D52-184B-8FD8-FB6CE8B9772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92" b="4039"/>
          <a:stretch/>
        </p:blipFill>
        <p:spPr>
          <a:xfrm>
            <a:off x="7006811" y="1173609"/>
            <a:ext cx="4278230" cy="428193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6497D5EF-9030-CB4A-BA3A-D00B1B70BF9B}"/>
              </a:ext>
            </a:extLst>
          </p:cNvPr>
          <p:cNvSpPr txBox="1"/>
          <p:nvPr/>
        </p:nvSpPr>
        <p:spPr>
          <a:xfrm>
            <a:off x="5660285" y="5514613"/>
            <a:ext cx="6318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Values of z were sampled on a grid, under the area (-3,+3) covered by the prior.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Generating (synthesizing) new data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AA7C90F-4BE7-E142-B8FA-DE0E03D68EC0}"/>
              </a:ext>
            </a:extLst>
          </p:cNvPr>
          <p:cNvCxnSpPr>
            <a:cxnSpLocks/>
          </p:cNvCxnSpPr>
          <p:nvPr/>
        </p:nvCxnSpPr>
        <p:spPr>
          <a:xfrm>
            <a:off x="6666399" y="4415156"/>
            <a:ext cx="1030596" cy="233278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1AF943A-4578-C444-9F59-B35009700E1B}"/>
              </a:ext>
            </a:extLst>
          </p:cNvPr>
          <p:cNvCxnSpPr>
            <a:cxnSpLocks/>
          </p:cNvCxnSpPr>
          <p:nvPr/>
        </p:nvCxnSpPr>
        <p:spPr>
          <a:xfrm flipV="1">
            <a:off x="8929050" y="5183317"/>
            <a:ext cx="797118" cy="571440"/>
          </a:xfrm>
          <a:prstGeom prst="straightConnector1">
            <a:avLst/>
          </a:prstGeom>
          <a:ln w="539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BB6F09F-92B6-D74A-803D-2AF15801E949}"/>
              </a:ext>
            </a:extLst>
          </p:cNvPr>
          <p:cNvSpPr txBox="1"/>
          <p:nvPr/>
        </p:nvSpPr>
        <p:spPr>
          <a:xfrm>
            <a:off x="678202" y="4062720"/>
            <a:ext cx="5508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Even for VAE, some “gaps” can still be left in space of Z. </a:t>
            </a:r>
            <a:r>
              <a:rPr lang="en-US" b="1" dirty="0">
                <a:solidFill>
                  <a:srgbClr val="FF0000"/>
                </a:solidFill>
              </a:rPr>
              <a:t>Why?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64B3673-45AE-3648-8232-64E1AE55D7BF}"/>
              </a:ext>
            </a:extLst>
          </p:cNvPr>
          <p:cNvSpPr txBox="1"/>
          <p:nvPr/>
        </p:nvSpPr>
        <p:spPr>
          <a:xfrm>
            <a:off x="753707" y="4774455"/>
            <a:ext cx="6379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Reconstruction loss encourages separation of dissimilar data, “opposing” the </a:t>
            </a:r>
            <a:r>
              <a:rPr lang="en-US" dirty="0" err="1"/>
              <a:t>regularizer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SGD optimization does not find global optimum.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77A1546-0FA1-0445-9ABD-7744912E105D}"/>
              </a:ext>
            </a:extLst>
          </p:cNvPr>
          <p:cNvSpPr txBox="1"/>
          <p:nvPr/>
        </p:nvSpPr>
        <p:spPr>
          <a:xfrm>
            <a:off x="8531731" y="6120137"/>
            <a:ext cx="3210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Images from: Cloudera Fast Forward (</a:t>
            </a:r>
            <a:r>
              <a:rPr lang="en-US" sz="1400" dirty="0">
                <a:hlinkClick r:id="rId7"/>
              </a:rPr>
              <a:t>link</a:t>
            </a:r>
            <a:r>
              <a:rPr lang="en-US" sz="1400" dirty="0"/>
              <a:t>)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268571D-EB69-024F-921B-FBE6DEC156E7}"/>
              </a:ext>
            </a:extLst>
          </p:cNvPr>
          <p:cNvCxnSpPr>
            <a:cxnSpLocks/>
          </p:cNvCxnSpPr>
          <p:nvPr/>
        </p:nvCxnSpPr>
        <p:spPr>
          <a:xfrm flipV="1">
            <a:off x="3427026" y="3199639"/>
            <a:ext cx="676209" cy="554220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F75AB9D-96F2-0A42-8475-F0E2BB0DFC24}"/>
              </a:ext>
            </a:extLst>
          </p:cNvPr>
          <p:cNvCxnSpPr>
            <a:cxnSpLocks/>
          </p:cNvCxnSpPr>
          <p:nvPr/>
        </p:nvCxnSpPr>
        <p:spPr>
          <a:xfrm flipH="1" flipV="1">
            <a:off x="5203210" y="3238791"/>
            <a:ext cx="1" cy="680070"/>
          </a:xfrm>
          <a:prstGeom prst="straightConnector1">
            <a:avLst/>
          </a:prstGeom>
          <a:ln w="539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CAF1A6A-67AB-DB46-ACC8-33FCBCE7F1B2}"/>
              </a:ext>
            </a:extLst>
          </p:cNvPr>
          <p:cNvGrpSpPr/>
          <p:nvPr/>
        </p:nvGrpSpPr>
        <p:grpSpPr>
          <a:xfrm>
            <a:off x="456469" y="1857674"/>
            <a:ext cx="2631273" cy="584775"/>
            <a:chOff x="892403" y="1532548"/>
            <a:chExt cx="2631273" cy="584775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1F9FDBF-B9D5-A04C-B8B1-A7A80739B8DD}"/>
                </a:ext>
              </a:extLst>
            </p:cNvPr>
            <p:cNvSpPr txBox="1"/>
            <p:nvPr/>
          </p:nvSpPr>
          <p:spPr>
            <a:xfrm>
              <a:off x="892403" y="1532548"/>
              <a:ext cx="26312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/>
                <a:t>Each dot is the </a:t>
              </a:r>
              <a:r>
                <a:rPr lang="en-US" sz="1600" i="1" u="sng" dirty="0"/>
                <a:t>mean code</a:t>
              </a:r>
              <a:r>
                <a:rPr lang="en-US" sz="1600" i="1" dirty="0"/>
                <a:t> of a </a:t>
              </a:r>
              <a:r>
                <a:rPr lang="en-US" sz="1600" b="1" i="1" dirty="0"/>
                <a:t>training sample</a:t>
              </a:r>
              <a:r>
                <a:rPr lang="en-US" sz="1600" i="1" dirty="0"/>
                <a:t>, </a:t>
              </a:r>
            </a:p>
          </p:txBody>
        </p:sp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9609F179-6AF9-0440-91EB-E1ABB69F5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73079" y="1808999"/>
              <a:ext cx="558478" cy="2467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076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 descr="Shape&#10;&#10;Description automatically generated">
            <a:extLst>
              <a:ext uri="{FF2B5EF4-FFF2-40B4-BE49-F238E27FC236}">
                <a16:creationId xmlns:a16="http://schemas.microsoft.com/office/drawing/2014/main" id="{56A06B5E-2A38-D747-BB5B-DB38793C04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111" y="1344137"/>
            <a:ext cx="2977200" cy="2546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Interpolating between different inputs with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A7CC627-F7EE-E140-8746-26004FDCE0EB}"/>
              </a:ext>
            </a:extLst>
          </p:cNvPr>
          <p:cNvGrpSpPr/>
          <p:nvPr/>
        </p:nvGrpSpPr>
        <p:grpSpPr>
          <a:xfrm>
            <a:off x="984614" y="1211972"/>
            <a:ext cx="2745678" cy="2300200"/>
            <a:chOff x="984614" y="1211972"/>
            <a:chExt cx="2745678" cy="23002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B64649F-5C8C-1642-8EFC-1F5659851687}"/>
                </a:ext>
              </a:extLst>
            </p:cNvPr>
            <p:cNvGrpSpPr/>
            <p:nvPr/>
          </p:nvGrpSpPr>
          <p:grpSpPr>
            <a:xfrm>
              <a:off x="984614" y="1211972"/>
              <a:ext cx="2360974" cy="2241953"/>
              <a:chOff x="1224280" y="1670530"/>
              <a:chExt cx="2360974" cy="2241953"/>
            </a:xfrm>
          </p:grpSpPr>
          <p:pic>
            <p:nvPicPr>
              <p:cNvPr id="191" name="Picture 190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AA462BD1-4383-3249-900F-E68608BF8C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87621" b="83317"/>
              <a:stretch/>
            </p:blipFill>
            <p:spPr>
              <a:xfrm>
                <a:off x="1332949" y="1670530"/>
                <a:ext cx="510776" cy="516256"/>
              </a:xfrm>
              <a:prstGeom prst="rect">
                <a:avLst/>
              </a:prstGeom>
            </p:spPr>
          </p:pic>
          <p:pic>
            <p:nvPicPr>
              <p:cNvPr id="192" name="Picture 191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2F7EE30D-B73C-4042-9095-7C7C3A0EC80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7748" b="83521"/>
              <a:stretch/>
            </p:blipFill>
            <p:spPr>
              <a:xfrm>
                <a:off x="3074478" y="1956679"/>
                <a:ext cx="510776" cy="515231"/>
              </a:xfrm>
              <a:prstGeom prst="rect">
                <a:avLst/>
              </a:prstGeom>
            </p:spPr>
          </p:pic>
          <p:pic>
            <p:nvPicPr>
              <p:cNvPr id="196" name="Picture 195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14A7A843-C122-6E45-B841-B356CDAE3C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83943" r="87439"/>
              <a:stretch/>
            </p:blipFill>
            <p:spPr>
              <a:xfrm>
                <a:off x="1224280" y="3396228"/>
                <a:ext cx="538480" cy="516255"/>
              </a:xfrm>
              <a:prstGeom prst="rect">
                <a:avLst/>
              </a:prstGeom>
            </p:spPr>
          </p:pic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7D544B94-23DF-D948-B1BF-2A55DE298BBC}"/>
                  </a:ext>
                </a:extLst>
              </p:cNvPr>
              <p:cNvSpPr/>
              <p:nvPr/>
            </p:nvSpPr>
            <p:spPr>
              <a:xfrm>
                <a:off x="1971040" y="2564444"/>
                <a:ext cx="107794" cy="10779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32E6F726-B68C-E843-9ECD-FDA68EB45371}"/>
                  </a:ext>
                </a:extLst>
              </p:cNvPr>
              <p:cNvSpPr/>
              <p:nvPr/>
            </p:nvSpPr>
            <p:spPr>
              <a:xfrm>
                <a:off x="2069988" y="3456462"/>
                <a:ext cx="107794" cy="10779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1B946A66-C356-804B-ACF5-78FA8F8B16D1}"/>
                  </a:ext>
                </a:extLst>
              </p:cNvPr>
              <p:cNvSpPr/>
              <p:nvPr/>
            </p:nvSpPr>
            <p:spPr>
              <a:xfrm>
                <a:off x="2712720" y="2594040"/>
                <a:ext cx="107794" cy="10779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9FCB48F-42D0-7042-A954-2929A55D9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45449" y="1267871"/>
              <a:ext cx="345374" cy="23024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47AC02E-5120-4C47-A788-A894C52CC0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4820" y="1591509"/>
              <a:ext cx="335472" cy="21707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88B7F6A-D2A8-FC4A-B180-0B9C3701D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47469" y="3301128"/>
              <a:ext cx="311978" cy="211044"/>
            </a:xfrm>
            <a:prstGeom prst="rect">
              <a:avLst/>
            </a:prstGeom>
          </p:spPr>
        </p:pic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2291CF65-7DD3-2544-BCBD-51A3C02257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5979" y="1808538"/>
            <a:ext cx="1281033" cy="288043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ED05479A-B692-2948-8000-A322A9143D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2457" y="2204245"/>
            <a:ext cx="1281033" cy="28804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7402ED3-D3CD-2D4E-972E-D721F0A07D1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39246" y="2914582"/>
            <a:ext cx="1281038" cy="288044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56C3DF2D-A16F-9146-A887-D13B12270006}"/>
              </a:ext>
            </a:extLst>
          </p:cNvPr>
          <p:cNvGrpSpPr/>
          <p:nvPr/>
        </p:nvGrpSpPr>
        <p:grpSpPr>
          <a:xfrm>
            <a:off x="323122" y="4446833"/>
            <a:ext cx="4421598" cy="2031325"/>
            <a:chOff x="323122" y="4602281"/>
            <a:chExt cx="4421598" cy="203132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6006E5D-8A8D-4347-AF77-B7E188FFC7E6}"/>
                </a:ext>
              </a:extLst>
            </p:cNvPr>
            <p:cNvGrpSpPr/>
            <p:nvPr/>
          </p:nvGrpSpPr>
          <p:grpSpPr>
            <a:xfrm>
              <a:off x="323122" y="4602281"/>
              <a:ext cx="4421598" cy="2031325"/>
              <a:chOff x="782319" y="4724400"/>
              <a:chExt cx="4421598" cy="2031325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DC393E4-E3C3-CE4B-AB5A-8D6EF286D75E}"/>
                  </a:ext>
                </a:extLst>
              </p:cNvPr>
              <p:cNvSpPr txBox="1"/>
              <p:nvPr/>
            </p:nvSpPr>
            <p:spPr>
              <a:xfrm>
                <a:off x="782319" y="4724400"/>
                <a:ext cx="442159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Algorithm: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Encode</a:t>
                </a:r>
                <a:r>
                  <a:rPr lang="en-US" dirty="0"/>
                  <a:t> inputs x and get                as z.</a:t>
                </a:r>
                <a:br>
                  <a:rPr lang="en-US" dirty="0"/>
                </a:br>
                <a:r>
                  <a:rPr lang="en-US" dirty="0"/>
                  <a:t>E.g. 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Create </a:t>
                </a:r>
                <a:r>
                  <a:rPr lang="en-US" b="1" dirty="0"/>
                  <a:t>new z</a:t>
                </a:r>
                <a:r>
                  <a:rPr lang="en-US" dirty="0"/>
                  <a:t> code by </a:t>
                </a:r>
                <a:r>
                  <a:rPr lang="en-US" b="1" dirty="0"/>
                  <a:t>interpolation</a:t>
                </a:r>
                <a:br>
                  <a:rPr lang="en-US" dirty="0"/>
                </a:br>
                <a:r>
                  <a:rPr lang="en-US" dirty="0"/>
                  <a:t>E.g.  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Decode z</a:t>
                </a:r>
                <a:r>
                  <a:rPr lang="en-US" dirty="0"/>
                  <a:t> with decoder.</a:t>
                </a:r>
              </a:p>
              <a:p>
                <a:r>
                  <a:rPr lang="en-US" dirty="0"/>
                  <a:t>Can be for 2 or more inputs.</a:t>
                </a:r>
              </a:p>
            </p:txBody>
          </p:sp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613F54E-220E-C74B-B6BF-8589CC4F89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43888" y="5897687"/>
                <a:ext cx="2912050" cy="214633"/>
              </a:xfrm>
              <a:prstGeom prst="rect">
                <a:avLst/>
              </a:prstGeom>
            </p:spPr>
          </p:pic>
        </p:grp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A7D8F6E-87A7-4646-8399-17BA18A31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03252" y="4932820"/>
              <a:ext cx="613558" cy="271107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98DCB3D-BD6C-6C4B-926B-B24D509C9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48115" y="5236475"/>
              <a:ext cx="3350733" cy="231927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C0F35C5-5677-0246-A810-53F503335332}"/>
              </a:ext>
            </a:extLst>
          </p:cNvPr>
          <p:cNvGrpSpPr/>
          <p:nvPr/>
        </p:nvGrpSpPr>
        <p:grpSpPr>
          <a:xfrm>
            <a:off x="5383012" y="1224980"/>
            <a:ext cx="6558304" cy="4838529"/>
            <a:chOff x="5053828" y="1224980"/>
            <a:chExt cx="6558304" cy="48385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7A9A993-E108-4349-BF8C-CB2C0259879D}"/>
                </a:ext>
              </a:extLst>
            </p:cNvPr>
            <p:cNvSpPr txBox="1"/>
            <p:nvPr/>
          </p:nvSpPr>
          <p:spPr>
            <a:xfrm>
              <a:off x="8353678" y="5786510"/>
              <a:ext cx="232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Image from: Fathy Rashad (</a:t>
              </a:r>
              <a:r>
                <a:rPr lang="en-US" sz="1200" dirty="0">
                  <a:hlinkClick r:id="rId14"/>
                </a:rPr>
                <a:t>link</a:t>
              </a:r>
              <a:r>
                <a:rPr lang="en-US" sz="1200" dirty="0"/>
                <a:t>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ABAA258-F109-954A-9D35-36E6232E5E28}"/>
                </a:ext>
              </a:extLst>
            </p:cNvPr>
            <p:cNvGrpSpPr/>
            <p:nvPr/>
          </p:nvGrpSpPr>
          <p:grpSpPr>
            <a:xfrm>
              <a:off x="5053828" y="1224980"/>
              <a:ext cx="6558304" cy="4778231"/>
              <a:chOff x="5053828" y="1224980"/>
              <a:chExt cx="6558304" cy="4778231"/>
            </a:xfrm>
          </p:grpSpPr>
          <p:pic>
            <p:nvPicPr>
              <p:cNvPr id="7" name="Picture 6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1F923508-170E-6F42-831A-C67D9C0DCE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364" r="13013"/>
              <a:stretch/>
            </p:blipFill>
            <p:spPr>
              <a:xfrm>
                <a:off x="6216275" y="1534094"/>
                <a:ext cx="4179150" cy="4200312"/>
              </a:xfrm>
              <a:prstGeom prst="rect">
                <a:avLst/>
              </a:prstGeom>
            </p:spPr>
          </p:pic>
          <p:pic>
            <p:nvPicPr>
              <p:cNvPr id="40" name="Picture 39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944147D7-5CF4-1440-B498-30D9336316A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3" t="-438" r="87500" b="83196"/>
              <a:stretch/>
            </p:blipFill>
            <p:spPr>
              <a:xfrm>
                <a:off x="5446879" y="1499446"/>
                <a:ext cx="648260" cy="729166"/>
              </a:xfrm>
              <a:prstGeom prst="rect">
                <a:avLst/>
              </a:prstGeom>
            </p:spPr>
          </p:pic>
          <p:pic>
            <p:nvPicPr>
              <p:cNvPr id="41" name="Picture 40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C520DE1A-30BF-5E42-BE44-955B60B9F3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8503" b="82758"/>
              <a:stretch/>
            </p:blipFill>
            <p:spPr>
              <a:xfrm>
                <a:off x="10516561" y="1529565"/>
                <a:ext cx="647387" cy="728183"/>
              </a:xfrm>
              <a:prstGeom prst="rect">
                <a:avLst/>
              </a:prstGeom>
            </p:spPr>
          </p:pic>
          <p:pic>
            <p:nvPicPr>
              <p:cNvPr id="42" name="Picture 41" descr="A collage of a person's face&#10;&#10;Description automatically generated">
                <a:extLst>
                  <a:ext uri="{FF2B5EF4-FFF2-40B4-BE49-F238E27FC236}">
                    <a16:creationId xmlns:a16="http://schemas.microsoft.com/office/drawing/2014/main" id="{99D60D3B-7CEF-F24A-9EE1-E71E7BC2B1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42" t="82927" r="88361" b="-169"/>
              <a:stretch/>
            </p:blipFill>
            <p:spPr>
              <a:xfrm>
                <a:off x="5408086" y="5024531"/>
                <a:ext cx="641478" cy="721538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0DF06E3E-55C6-0F45-91D0-2A0453BF55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76660" y="1785805"/>
                <a:ext cx="335472" cy="217070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EBE2AC29-B7C3-054E-A013-1CB4DAA1E4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01505" y="1760310"/>
                <a:ext cx="345374" cy="230249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A5145C6-3301-3745-A45F-CDA997A98C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53828" y="5280453"/>
                <a:ext cx="311978" cy="211044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AD0DA517-8EAB-6A4E-B806-679DBE114A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75129" y="1224980"/>
                <a:ext cx="1053958" cy="245708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DFC5C617-5DC1-6944-92F7-852B61194B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528684" y="1237740"/>
                <a:ext cx="1024453" cy="238829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C3A6B44A-2E81-1B44-BAFF-D2CCA2902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72664" y="5775149"/>
                <a:ext cx="978265" cy="22806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64862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Interpolating between inputs: basic AE vs VAE</a:t>
            </a:r>
            <a:endParaRPr lang="en-US" sz="3600" b="1" u="sn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pic>
        <p:nvPicPr>
          <p:cNvPr id="5" name="Picture 4" descr="A collage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D0A28B52-801E-1141-B850-4014A5ADB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59" y="2161377"/>
            <a:ext cx="11417344" cy="23734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43CCA3-E824-3E4E-97F5-63A1162CDD1F}"/>
              </a:ext>
            </a:extLst>
          </p:cNvPr>
          <p:cNvSpPr txBox="1"/>
          <p:nvPr/>
        </p:nvSpPr>
        <p:spPr>
          <a:xfrm>
            <a:off x="2298356" y="6197069"/>
            <a:ext cx="8476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from: Yan et al,  "</a:t>
            </a:r>
            <a:r>
              <a:rPr lang="en-GB" sz="1400" dirty="0"/>
              <a:t>Semantics-Guided Representation Learning with Applications to Visual Synthesis”, 2020</a:t>
            </a:r>
            <a:endParaRPr lang="en-US" sz="1400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AF269C-262C-8545-A629-6ADDE7E44999}"/>
              </a:ext>
            </a:extLst>
          </p:cNvPr>
          <p:cNvSpPr/>
          <p:nvPr/>
        </p:nvSpPr>
        <p:spPr>
          <a:xfrm rot="5400000">
            <a:off x="5257280" y="2716962"/>
            <a:ext cx="307775" cy="3684496"/>
          </a:xfrm>
          <a:prstGeom prst="rightBrace">
            <a:avLst>
              <a:gd name="adj1" fmla="val 95535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7F3B2B-D34E-2A4C-9F84-8B4917BC206F}"/>
              </a:ext>
            </a:extLst>
          </p:cNvPr>
          <p:cNvSpPr txBox="1"/>
          <p:nvPr/>
        </p:nvSpPr>
        <p:spPr>
          <a:xfrm>
            <a:off x="2063579" y="4693447"/>
            <a:ext cx="668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VAE tends to gives </a:t>
            </a:r>
            <a:r>
              <a:rPr lang="en-US" b="1" dirty="0"/>
              <a:t>smoother interpolation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814D5FD-04F8-7E47-913C-BD20EED35E78}"/>
              </a:ext>
            </a:extLst>
          </p:cNvPr>
          <p:cNvSpPr/>
          <p:nvPr/>
        </p:nvSpPr>
        <p:spPr>
          <a:xfrm rot="5400000" flipH="1">
            <a:off x="5956526" y="1079017"/>
            <a:ext cx="307777" cy="2286001"/>
          </a:xfrm>
          <a:prstGeom prst="rightBrace">
            <a:avLst>
              <a:gd name="adj1" fmla="val 95535"/>
              <a:gd name="adj2" fmla="val 50000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7B86F9-852B-1B4F-935B-E80DE482C23E}"/>
              </a:ext>
            </a:extLst>
          </p:cNvPr>
          <p:cNvSpPr txBox="1"/>
          <p:nvPr/>
        </p:nvSpPr>
        <p:spPr>
          <a:xfrm>
            <a:off x="3320353" y="1684326"/>
            <a:ext cx="5631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Problematic results, and a </a:t>
            </a:r>
            <a:r>
              <a:rPr lang="en-US" b="1" dirty="0"/>
              <a:t>sudden (non-smooth) change</a:t>
            </a:r>
          </a:p>
        </p:txBody>
      </p:sp>
    </p:spTree>
    <p:extLst>
      <p:ext uri="{BB962C8B-B14F-4D97-AF65-F5344CB8AC3E}">
        <p14:creationId xmlns:p14="http://schemas.microsoft.com/office/powerpoint/2010/main" val="389747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12425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Interpolation with a VAE gives “</a:t>
            </a:r>
            <a:r>
              <a:rPr lang="en-US" sz="3600" b="1" dirty="0"/>
              <a:t>smoothly” </a:t>
            </a:r>
            <a:r>
              <a:rPr lang="en-US" sz="3600" dirty="0"/>
              <a:t>changing output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A9A993-E108-4349-BF8C-CB2C0259879D}"/>
              </a:ext>
            </a:extLst>
          </p:cNvPr>
          <p:cNvSpPr txBox="1"/>
          <p:nvPr/>
        </p:nvSpPr>
        <p:spPr>
          <a:xfrm>
            <a:off x="9982200" y="4483083"/>
            <a:ext cx="21662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from: Fathy Rashad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BE69E8E-015F-1D47-96C9-5B57AD52DC4A}"/>
              </a:ext>
            </a:extLst>
          </p:cNvPr>
          <p:cNvGrpSpPr/>
          <p:nvPr/>
        </p:nvGrpSpPr>
        <p:grpSpPr>
          <a:xfrm>
            <a:off x="7348631" y="1585988"/>
            <a:ext cx="4664934" cy="2917606"/>
            <a:chOff x="6870014" y="1244656"/>
            <a:chExt cx="4664934" cy="2917606"/>
          </a:xfrm>
        </p:grpSpPr>
        <p:pic>
          <p:nvPicPr>
            <p:cNvPr id="7" name="Picture 6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1F923508-170E-6F42-831A-C67D9C0DCE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64" r="13013"/>
            <a:stretch/>
          </p:blipFill>
          <p:spPr>
            <a:xfrm>
              <a:off x="7755700" y="1259360"/>
              <a:ext cx="2883444" cy="2898045"/>
            </a:xfrm>
            <a:prstGeom prst="rect">
              <a:avLst/>
            </a:prstGeom>
          </p:spPr>
        </p:pic>
        <p:pic>
          <p:nvPicPr>
            <p:cNvPr id="40" name="Picture 39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944147D7-5CF4-1440-B498-30D9336316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03" t="-438" r="87500" b="83196"/>
            <a:stretch/>
          </p:blipFill>
          <p:spPr>
            <a:xfrm>
              <a:off x="7262762" y="1244656"/>
              <a:ext cx="447273" cy="503095"/>
            </a:xfrm>
            <a:prstGeom prst="rect">
              <a:avLst/>
            </a:prstGeom>
          </p:spPr>
        </p:pic>
        <p:pic>
          <p:nvPicPr>
            <p:cNvPr id="41" name="Picture 40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C520DE1A-30BF-5E42-BE44-955B60B9F3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503" b="82758"/>
            <a:stretch/>
          </p:blipFill>
          <p:spPr>
            <a:xfrm>
              <a:off x="10705627" y="1254170"/>
              <a:ext cx="446671" cy="502417"/>
            </a:xfrm>
            <a:prstGeom prst="rect">
              <a:avLst/>
            </a:prstGeom>
          </p:spPr>
        </p:pic>
        <p:pic>
          <p:nvPicPr>
            <p:cNvPr id="42" name="Picture 41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99D60D3B-7CEF-F24A-9EE1-E71E7BC2B1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2" t="82927" r="88361" b="-169"/>
            <a:stretch/>
          </p:blipFill>
          <p:spPr>
            <a:xfrm>
              <a:off x="7252718" y="3664430"/>
              <a:ext cx="442594" cy="497832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DF06E3E-55C6-0F45-91D0-2A0453BF5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199476" y="1404986"/>
              <a:ext cx="335472" cy="21707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BE2AC29-B7C3-054E-A013-1CB4DAA1E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0014" y="1360260"/>
              <a:ext cx="345374" cy="230249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CA5145C6-3301-3745-A45F-CDA997A98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94545" y="3810065"/>
              <a:ext cx="311978" cy="211044"/>
            </a:xfrm>
            <a:prstGeom prst="rect">
              <a:avLst/>
            </a:prstGeom>
          </p:spPr>
        </p:pic>
      </p:grpSp>
      <p:pic>
        <p:nvPicPr>
          <p:cNvPr id="39" name="Picture 38" descr="Chart&#10;&#10;Description automatically generated">
            <a:extLst>
              <a:ext uri="{FF2B5EF4-FFF2-40B4-BE49-F238E27FC236}">
                <a16:creationId xmlns:a16="http://schemas.microsoft.com/office/drawing/2014/main" id="{4D32A75F-E01C-E442-BBE4-EA1617FD540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4309262" y="2266656"/>
            <a:ext cx="2428183" cy="659071"/>
          </a:xfrm>
          <a:prstGeom prst="rect">
            <a:avLst/>
          </a:prstGeom>
        </p:spPr>
      </p:pic>
      <p:pic>
        <p:nvPicPr>
          <p:cNvPr id="43" name="Picture 42" descr="Chart&#10;&#10;Description automatically generated">
            <a:extLst>
              <a:ext uri="{FF2B5EF4-FFF2-40B4-BE49-F238E27FC236}">
                <a16:creationId xmlns:a16="http://schemas.microsoft.com/office/drawing/2014/main" id="{8B6E8679-AECD-8643-90BD-8751C5626A0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63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3655544" y="2005556"/>
            <a:ext cx="1034452" cy="1608496"/>
          </a:xfrm>
          <a:prstGeom prst="rect">
            <a:avLst/>
          </a:prstGeom>
          <a:ln w="57150">
            <a:noFill/>
          </a:ln>
        </p:spPr>
      </p:pic>
      <p:sp>
        <p:nvSpPr>
          <p:cNvPr id="45" name="Right Arrow 44">
            <a:extLst>
              <a:ext uri="{FF2B5EF4-FFF2-40B4-BE49-F238E27FC236}">
                <a16:creationId xmlns:a16="http://schemas.microsoft.com/office/drawing/2014/main" id="{8FF65143-27F3-0C44-BC27-90BFE69C04AC}"/>
              </a:ext>
            </a:extLst>
          </p:cNvPr>
          <p:cNvSpPr/>
          <p:nvPr/>
        </p:nvSpPr>
        <p:spPr>
          <a:xfrm>
            <a:off x="1028794" y="2247916"/>
            <a:ext cx="156761" cy="26002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9C62EC92-6425-4945-8DE7-D596877B2BAF}"/>
              </a:ext>
            </a:extLst>
          </p:cNvPr>
          <p:cNvSpPr/>
          <p:nvPr/>
        </p:nvSpPr>
        <p:spPr>
          <a:xfrm>
            <a:off x="3235120" y="2657336"/>
            <a:ext cx="211503" cy="55014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46">
            <a:extLst>
              <a:ext uri="{FF2B5EF4-FFF2-40B4-BE49-F238E27FC236}">
                <a16:creationId xmlns:a16="http://schemas.microsoft.com/office/drawing/2014/main" id="{7F09E630-2A5F-C046-B6E0-8F768D3D5463}"/>
              </a:ext>
            </a:extLst>
          </p:cNvPr>
          <p:cNvSpPr/>
          <p:nvPr/>
        </p:nvSpPr>
        <p:spPr>
          <a:xfrm>
            <a:off x="1014870" y="2835640"/>
            <a:ext cx="156761" cy="26002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0D9E2CEB-671B-3C4E-AF55-3C28FAA4AC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13928" y="1765357"/>
            <a:ext cx="687719" cy="20258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8FA2E51-03CB-274F-AD0E-A56F83AB07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72705" y="2858976"/>
            <a:ext cx="772803" cy="227647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BFAA4A6-1CBB-2141-BC5D-529D36956628}"/>
              </a:ext>
            </a:extLst>
          </p:cNvPr>
          <p:cNvGrpSpPr/>
          <p:nvPr/>
        </p:nvGrpSpPr>
        <p:grpSpPr>
          <a:xfrm>
            <a:off x="1333037" y="2207334"/>
            <a:ext cx="1896432" cy="1446112"/>
            <a:chOff x="1067861" y="1577304"/>
            <a:chExt cx="2722653" cy="20761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F6AC9E-721E-384B-AC2E-5E38371EF655}"/>
                </a:ext>
              </a:extLst>
            </p:cNvPr>
            <p:cNvGrpSpPr/>
            <p:nvPr/>
          </p:nvGrpSpPr>
          <p:grpSpPr>
            <a:xfrm>
              <a:off x="1067861" y="1577304"/>
              <a:ext cx="2521910" cy="2076142"/>
              <a:chOff x="1067861" y="1577304"/>
              <a:chExt cx="2521910" cy="2076142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AE8FE464-5D30-DF4B-8F5F-117A1E51EB81}"/>
                  </a:ext>
                </a:extLst>
              </p:cNvPr>
              <p:cNvGrpSpPr/>
              <p:nvPr/>
            </p:nvGrpSpPr>
            <p:grpSpPr>
              <a:xfrm>
                <a:off x="1067861" y="1625361"/>
                <a:ext cx="2521910" cy="2028085"/>
                <a:chOff x="1484940" y="959424"/>
                <a:chExt cx="2521910" cy="2028085"/>
              </a:xfrm>
            </p:grpSpPr>
            <p:sp>
              <p:nvSpPr>
                <p:cNvPr id="67" name="Rounded Rectangle 66">
                  <a:extLst>
                    <a:ext uri="{FF2B5EF4-FFF2-40B4-BE49-F238E27FC236}">
                      <a16:creationId xmlns:a16="http://schemas.microsoft.com/office/drawing/2014/main" id="{430685D7-E342-C94F-AC08-84094497659A}"/>
                    </a:ext>
                  </a:extLst>
                </p:cNvPr>
                <p:cNvSpPr/>
                <p:nvPr/>
              </p:nvSpPr>
              <p:spPr>
                <a:xfrm>
                  <a:off x="3048001" y="1459523"/>
                  <a:ext cx="473541" cy="1272809"/>
                </a:xfrm>
                <a:prstGeom prst="roundRect">
                  <a:avLst/>
                </a:prstGeom>
                <a:noFill/>
                <a:ln w="2540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08A416A7-FD7F-034E-8067-2C0A2EA4EB7D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1430509" cy="1301256"/>
                  <a:chOff x="2561789" y="1368447"/>
                  <a:chExt cx="1430509" cy="1301256"/>
                </a:xfrm>
              </p:grpSpPr>
              <p:sp>
                <p:nvSpPr>
                  <p:cNvPr id="119" name="Oval 118">
                    <a:extLst>
                      <a:ext uri="{FF2B5EF4-FFF2-40B4-BE49-F238E27FC236}">
                        <a16:creationId xmlns:a16="http://schemas.microsoft.com/office/drawing/2014/main" id="{4B3BDC87-2D66-B745-B967-4670D774E4B2}"/>
                      </a:ext>
                    </a:extLst>
                  </p:cNvPr>
                  <p:cNvSpPr/>
                  <p:nvPr/>
                </p:nvSpPr>
                <p:spPr>
                  <a:xfrm>
                    <a:off x="3597814" y="1526028"/>
                    <a:ext cx="394484" cy="394484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120" name="Straight Arrow Connector 119">
                    <a:extLst>
                      <a:ext uri="{FF2B5EF4-FFF2-40B4-BE49-F238E27FC236}">
                        <a16:creationId xmlns:a16="http://schemas.microsoft.com/office/drawing/2014/main" id="{98AFD6B9-BD80-0B46-A3FC-D85F2DC0A97C}"/>
                      </a:ext>
                    </a:extLst>
                  </p:cNvPr>
                  <p:cNvCxnSpPr>
                    <a:cxnSpLocks/>
                    <a:stCxn id="108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94643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Arrow Connector 120">
                    <a:extLst>
                      <a:ext uri="{FF2B5EF4-FFF2-40B4-BE49-F238E27FC236}">
                        <a16:creationId xmlns:a16="http://schemas.microsoft.com/office/drawing/2014/main" id="{E6239703-1BD4-6845-AE61-F1FA9BFE337D}"/>
                      </a:ext>
                    </a:extLst>
                  </p:cNvPr>
                  <p:cNvCxnSpPr>
                    <a:cxnSpLocks/>
                    <a:stCxn id="107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51268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Straight Arrow Connector 121">
                    <a:extLst>
                      <a:ext uri="{FF2B5EF4-FFF2-40B4-BE49-F238E27FC236}">
                        <a16:creationId xmlns:a16="http://schemas.microsoft.com/office/drawing/2014/main" id="{82B16215-764B-A142-A060-070D104BFEC4}"/>
                      </a:ext>
                    </a:extLst>
                  </p:cNvPr>
                  <p:cNvCxnSpPr>
                    <a:cxnSpLocks/>
                    <a:stCxn id="106" idx="6"/>
                    <a:endCxn id="119" idx="2"/>
                  </p:cNvCxnSpPr>
                  <p:nvPr/>
                </p:nvCxnSpPr>
                <p:spPr>
                  <a:xfrm flipV="1">
                    <a:off x="2561789" y="1723270"/>
                    <a:ext cx="1036025" cy="7892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Straight Arrow Connector 122">
                    <a:extLst>
                      <a:ext uri="{FF2B5EF4-FFF2-40B4-BE49-F238E27FC236}">
                        <a16:creationId xmlns:a16="http://schemas.microsoft.com/office/drawing/2014/main" id="{D8A015CC-7D1A-7D4F-B468-22EC87D5E2A5}"/>
                      </a:ext>
                    </a:extLst>
                  </p:cNvPr>
                  <p:cNvCxnSpPr>
                    <a:cxnSpLocks/>
                    <a:stCxn id="105" idx="6"/>
                    <a:endCxn id="119" idx="2"/>
                  </p:cNvCxnSpPr>
                  <p:nvPr/>
                </p:nvCxnSpPr>
                <p:spPr>
                  <a:xfrm>
                    <a:off x="2561789" y="1368447"/>
                    <a:ext cx="1036025" cy="35482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9722D9DF-A42E-3142-8F49-6C5819E500C6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1445061" cy="1301256"/>
                  <a:chOff x="2561789" y="1368447"/>
                  <a:chExt cx="1445061" cy="1301256"/>
                </a:xfrm>
              </p:grpSpPr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3FEE6FCC-BCDC-9C49-B75A-23DA2C5112D5}"/>
                      </a:ext>
                    </a:extLst>
                  </p:cNvPr>
                  <p:cNvSpPr/>
                  <p:nvPr/>
                </p:nvSpPr>
                <p:spPr>
                  <a:xfrm>
                    <a:off x="3595388" y="2230139"/>
                    <a:ext cx="411462" cy="411462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64DEFD22-ABA6-EF4A-8C5A-3DF75A954005}"/>
                      </a:ext>
                    </a:extLst>
                  </p:cNvPr>
                  <p:cNvCxnSpPr>
                    <a:cxnSpLocks/>
                    <a:stCxn id="105" idx="6"/>
                    <a:endCxn id="114" idx="2"/>
                  </p:cNvCxnSpPr>
                  <p:nvPr/>
                </p:nvCxnSpPr>
                <p:spPr>
                  <a:xfrm>
                    <a:off x="2561789" y="1368447"/>
                    <a:ext cx="1033599" cy="106742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>
                    <a:extLst>
                      <a:ext uri="{FF2B5EF4-FFF2-40B4-BE49-F238E27FC236}">
                        <a16:creationId xmlns:a16="http://schemas.microsoft.com/office/drawing/2014/main" id="{2EF05627-D5CF-7C4E-B442-946978F6879C}"/>
                      </a:ext>
                    </a:extLst>
                  </p:cNvPr>
                  <p:cNvCxnSpPr>
                    <a:cxnSpLocks/>
                    <a:stCxn id="106" idx="6"/>
                    <a:endCxn id="114" idx="2"/>
                  </p:cNvCxnSpPr>
                  <p:nvPr/>
                </p:nvCxnSpPr>
                <p:spPr>
                  <a:xfrm>
                    <a:off x="2561789" y="1802199"/>
                    <a:ext cx="1033599" cy="63367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Arrow Connector 116">
                    <a:extLst>
                      <a:ext uri="{FF2B5EF4-FFF2-40B4-BE49-F238E27FC236}">
                        <a16:creationId xmlns:a16="http://schemas.microsoft.com/office/drawing/2014/main" id="{BF6F1018-B31B-D44A-A189-6ECBDFBC0B01}"/>
                      </a:ext>
                    </a:extLst>
                  </p:cNvPr>
                  <p:cNvCxnSpPr>
                    <a:cxnSpLocks/>
                    <a:stCxn id="107" idx="6"/>
                    <a:endCxn id="114" idx="2"/>
                  </p:cNvCxnSpPr>
                  <p:nvPr/>
                </p:nvCxnSpPr>
                <p:spPr>
                  <a:xfrm>
                    <a:off x="2561789" y="2235951"/>
                    <a:ext cx="1033599" cy="19991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Straight Arrow Connector 117">
                    <a:extLst>
                      <a:ext uri="{FF2B5EF4-FFF2-40B4-BE49-F238E27FC236}">
                        <a16:creationId xmlns:a16="http://schemas.microsoft.com/office/drawing/2014/main" id="{7C11147B-7D41-D543-9810-0C4DD2B87359}"/>
                      </a:ext>
                    </a:extLst>
                  </p:cNvPr>
                  <p:cNvCxnSpPr>
                    <a:cxnSpLocks/>
                    <a:stCxn id="108" idx="6"/>
                    <a:endCxn id="114" idx="2"/>
                  </p:cNvCxnSpPr>
                  <p:nvPr/>
                </p:nvCxnSpPr>
                <p:spPr>
                  <a:xfrm flipV="1">
                    <a:off x="2561789" y="2435870"/>
                    <a:ext cx="1033599" cy="23383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0D39584B-3F6E-FE43-A478-84A9E50B1C37}"/>
                    </a:ext>
                  </a:extLst>
                </p:cNvPr>
                <p:cNvGrpSpPr/>
                <p:nvPr/>
              </p:nvGrpSpPr>
              <p:grpSpPr>
                <a:xfrm>
                  <a:off x="1484940" y="95942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3FF1562E-C622-D043-8CE0-2E3245774F14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D0D732DE-91CB-EB43-AEE3-5CE808931DEA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Oval 110">
                    <a:extLst>
                      <a:ext uri="{FF2B5EF4-FFF2-40B4-BE49-F238E27FC236}">
                        <a16:creationId xmlns:a16="http://schemas.microsoft.com/office/drawing/2014/main" id="{FC5B954E-4A42-5847-B5F4-0ED899FC9E6C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2" name="Oval 111">
                    <a:extLst>
                      <a:ext uri="{FF2B5EF4-FFF2-40B4-BE49-F238E27FC236}">
                        <a16:creationId xmlns:a16="http://schemas.microsoft.com/office/drawing/2014/main" id="{2BE58085-D51D-7443-863F-57D0E413F60F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B196892C-F506-C84B-9C1E-2BDF3743DF06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F3310962-1724-BD42-95F7-146442114438}"/>
                    </a:ext>
                  </a:extLst>
                </p:cNvPr>
                <p:cNvGrpSpPr/>
                <p:nvPr/>
              </p:nvGrpSpPr>
              <p:grpSpPr>
                <a:xfrm>
                  <a:off x="2268712" y="1221908"/>
                  <a:ext cx="293077" cy="1594333"/>
                  <a:chOff x="3386297" y="2885103"/>
                  <a:chExt cx="293077" cy="1594333"/>
                </a:xfrm>
                <a:solidFill>
                  <a:schemeClr val="accent1"/>
                </a:solidFill>
              </p:grpSpPr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AA114AF0-8677-A844-8C9C-A9C96135D9FD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69951914-E210-C64D-B3B5-788251C614BD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BF12910B-E96C-AD43-B308-97141194E4C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0E617400-2229-3B41-8E31-31245CCCD9A0}"/>
                      </a:ext>
                    </a:extLst>
                  </p:cNvPr>
                  <p:cNvSpPr/>
                  <p:nvPr/>
                </p:nvSpPr>
                <p:spPr>
                  <a:xfrm>
                    <a:off x="3386297" y="4186359"/>
                    <a:ext cx="293077" cy="293077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2C8462D9-A7DF-494F-B014-39A7A4E0CCC4}"/>
                    </a:ext>
                  </a:extLst>
                </p:cNvPr>
                <p:cNvGrpSpPr/>
                <p:nvPr/>
              </p:nvGrpSpPr>
              <p:grpSpPr>
                <a:xfrm>
                  <a:off x="1778017" y="1105963"/>
                  <a:ext cx="490695" cy="1735008"/>
                  <a:chOff x="1778017" y="1105963"/>
                  <a:chExt cx="490695" cy="1735008"/>
                </a:xfrm>
              </p:grpSpPr>
              <p:cxnSp>
                <p:nvCxnSpPr>
                  <p:cNvPr id="85" name="Straight Arrow Connector 84">
                    <a:extLst>
                      <a:ext uri="{FF2B5EF4-FFF2-40B4-BE49-F238E27FC236}">
                        <a16:creationId xmlns:a16="http://schemas.microsoft.com/office/drawing/2014/main" id="{225AE8B0-A63B-CC4F-BB6A-A7D2F1DD4CBF}"/>
                      </a:ext>
                    </a:extLst>
                  </p:cNvPr>
                  <p:cNvCxnSpPr>
                    <a:stCxn id="109" idx="6"/>
                    <a:endCxn id="105" idx="2"/>
                  </p:cNvCxnSpPr>
                  <p:nvPr/>
                </p:nvCxnSpPr>
                <p:spPr>
                  <a:xfrm>
                    <a:off x="1778017" y="1105963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Arrow Connector 85">
                    <a:extLst>
                      <a:ext uri="{FF2B5EF4-FFF2-40B4-BE49-F238E27FC236}">
                        <a16:creationId xmlns:a16="http://schemas.microsoft.com/office/drawing/2014/main" id="{AFF27F9D-89D6-2F43-9928-14BE4EC108C4}"/>
                      </a:ext>
                    </a:extLst>
                  </p:cNvPr>
                  <p:cNvCxnSpPr>
                    <a:cxnSpLocks/>
                    <a:stCxn id="109" idx="6"/>
                    <a:endCxn id="106" idx="2"/>
                  </p:cNvCxnSpPr>
                  <p:nvPr/>
                </p:nvCxnSpPr>
                <p:spPr>
                  <a:xfrm>
                    <a:off x="1778017" y="1105963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Arrow Connector 86">
                    <a:extLst>
                      <a:ext uri="{FF2B5EF4-FFF2-40B4-BE49-F238E27FC236}">
                        <a16:creationId xmlns:a16="http://schemas.microsoft.com/office/drawing/2014/main" id="{BF2ED0C0-7676-794A-880A-761BAD68798D}"/>
                      </a:ext>
                    </a:extLst>
                  </p:cNvPr>
                  <p:cNvCxnSpPr>
                    <a:cxnSpLocks/>
                    <a:stCxn id="109" idx="6"/>
                    <a:endCxn id="107" idx="2"/>
                  </p:cNvCxnSpPr>
                  <p:nvPr/>
                </p:nvCxnSpPr>
                <p:spPr>
                  <a:xfrm>
                    <a:off x="1778017" y="1105963"/>
                    <a:ext cx="490695" cy="112998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Arrow Connector 87">
                    <a:extLst>
                      <a:ext uri="{FF2B5EF4-FFF2-40B4-BE49-F238E27FC236}">
                        <a16:creationId xmlns:a16="http://schemas.microsoft.com/office/drawing/2014/main" id="{68BB52AA-E22F-A34D-A4E9-7D79BEBDD89F}"/>
                      </a:ext>
                    </a:extLst>
                  </p:cNvPr>
                  <p:cNvCxnSpPr>
                    <a:cxnSpLocks/>
                    <a:stCxn id="109" idx="6"/>
                    <a:endCxn id="108" idx="2"/>
                  </p:cNvCxnSpPr>
                  <p:nvPr/>
                </p:nvCxnSpPr>
                <p:spPr>
                  <a:xfrm>
                    <a:off x="1778017" y="1105963"/>
                    <a:ext cx="490695" cy="156374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Arrow Connector 88">
                    <a:extLst>
                      <a:ext uri="{FF2B5EF4-FFF2-40B4-BE49-F238E27FC236}">
                        <a16:creationId xmlns:a16="http://schemas.microsoft.com/office/drawing/2014/main" id="{55861959-D3AB-8146-B6AF-A21EF0493F9D}"/>
                      </a:ext>
                    </a:extLst>
                  </p:cNvPr>
                  <p:cNvCxnSpPr>
                    <a:cxnSpLocks/>
                    <a:stCxn id="110" idx="6"/>
                    <a:endCxn id="108" idx="2"/>
                  </p:cNvCxnSpPr>
                  <p:nvPr/>
                </p:nvCxnSpPr>
                <p:spPr>
                  <a:xfrm>
                    <a:off x="1778017" y="1539715"/>
                    <a:ext cx="490695" cy="112998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Arrow Connector 89">
                    <a:extLst>
                      <a:ext uri="{FF2B5EF4-FFF2-40B4-BE49-F238E27FC236}">
                        <a16:creationId xmlns:a16="http://schemas.microsoft.com/office/drawing/2014/main" id="{FB060193-3E19-4647-90EA-AA51F5A49419}"/>
                      </a:ext>
                    </a:extLst>
                  </p:cNvPr>
                  <p:cNvCxnSpPr>
                    <a:cxnSpLocks/>
                    <a:stCxn id="110" idx="6"/>
                    <a:endCxn id="107" idx="2"/>
                  </p:cNvCxnSpPr>
                  <p:nvPr/>
                </p:nvCxnSpPr>
                <p:spPr>
                  <a:xfrm>
                    <a:off x="1778017" y="1539715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Arrow Connector 90">
                    <a:extLst>
                      <a:ext uri="{FF2B5EF4-FFF2-40B4-BE49-F238E27FC236}">
                        <a16:creationId xmlns:a16="http://schemas.microsoft.com/office/drawing/2014/main" id="{E4EC3F57-5D05-F64F-A89F-427C4CA1A017}"/>
                      </a:ext>
                    </a:extLst>
                  </p:cNvPr>
                  <p:cNvCxnSpPr>
                    <a:cxnSpLocks/>
                    <a:stCxn id="110" idx="6"/>
                    <a:endCxn id="106" idx="2"/>
                  </p:cNvCxnSpPr>
                  <p:nvPr/>
                </p:nvCxnSpPr>
                <p:spPr>
                  <a:xfrm>
                    <a:off x="1778017" y="1539715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Arrow Connector 91">
                    <a:extLst>
                      <a:ext uri="{FF2B5EF4-FFF2-40B4-BE49-F238E27FC236}">
                        <a16:creationId xmlns:a16="http://schemas.microsoft.com/office/drawing/2014/main" id="{09C4AF93-CAD6-A744-9624-795B103966C4}"/>
                      </a:ext>
                    </a:extLst>
                  </p:cNvPr>
                  <p:cNvCxnSpPr>
                    <a:cxnSpLocks/>
                    <a:stCxn id="110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Arrow Connector 92">
                    <a:extLst>
                      <a:ext uri="{FF2B5EF4-FFF2-40B4-BE49-F238E27FC236}">
                        <a16:creationId xmlns:a16="http://schemas.microsoft.com/office/drawing/2014/main" id="{2DE93578-DB71-B042-82FD-CB82DBED6C76}"/>
                      </a:ext>
                    </a:extLst>
                  </p:cNvPr>
                  <p:cNvCxnSpPr>
                    <a:cxnSpLocks/>
                    <a:stCxn id="111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Arrow Connector 93">
                    <a:extLst>
                      <a:ext uri="{FF2B5EF4-FFF2-40B4-BE49-F238E27FC236}">
                        <a16:creationId xmlns:a16="http://schemas.microsoft.com/office/drawing/2014/main" id="{81071EB5-E689-BB4C-A08A-CA8E8DEA6240}"/>
                      </a:ext>
                    </a:extLst>
                  </p:cNvPr>
                  <p:cNvCxnSpPr>
                    <a:cxnSpLocks/>
                    <a:stCxn id="111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Arrow Connector 94">
                    <a:extLst>
                      <a:ext uri="{FF2B5EF4-FFF2-40B4-BE49-F238E27FC236}">
                        <a16:creationId xmlns:a16="http://schemas.microsoft.com/office/drawing/2014/main" id="{D8593212-8473-BE49-AF74-5082F5F5FB07}"/>
                      </a:ext>
                    </a:extLst>
                  </p:cNvPr>
                  <p:cNvCxnSpPr>
                    <a:cxnSpLocks/>
                    <a:stCxn id="111" idx="6"/>
                    <a:endCxn id="107" idx="2"/>
                  </p:cNvCxnSpPr>
                  <p:nvPr/>
                </p:nvCxnSpPr>
                <p:spPr>
                  <a:xfrm>
                    <a:off x="1778017" y="1973467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Arrow Connector 95">
                    <a:extLst>
                      <a:ext uri="{FF2B5EF4-FFF2-40B4-BE49-F238E27FC236}">
                        <a16:creationId xmlns:a16="http://schemas.microsoft.com/office/drawing/2014/main" id="{691652FC-DEDA-2945-AB84-C367EF7F4A71}"/>
                      </a:ext>
                    </a:extLst>
                  </p:cNvPr>
                  <p:cNvCxnSpPr>
                    <a:cxnSpLocks/>
                    <a:stCxn id="111" idx="6"/>
                    <a:endCxn id="108" idx="2"/>
                  </p:cNvCxnSpPr>
                  <p:nvPr/>
                </p:nvCxnSpPr>
                <p:spPr>
                  <a:xfrm>
                    <a:off x="1778017" y="1973467"/>
                    <a:ext cx="490695" cy="69623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Arrow Connector 96">
                    <a:extLst>
                      <a:ext uri="{FF2B5EF4-FFF2-40B4-BE49-F238E27FC236}">
                        <a16:creationId xmlns:a16="http://schemas.microsoft.com/office/drawing/2014/main" id="{C638801B-39C9-9A45-9247-4D05E713E854}"/>
                      </a:ext>
                    </a:extLst>
                  </p:cNvPr>
                  <p:cNvCxnSpPr>
                    <a:cxnSpLocks/>
                    <a:stCxn id="112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038772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Arrow Connector 97">
                    <a:extLst>
                      <a:ext uri="{FF2B5EF4-FFF2-40B4-BE49-F238E27FC236}">
                        <a16:creationId xmlns:a16="http://schemas.microsoft.com/office/drawing/2014/main" id="{BAEFA691-BF15-574A-8831-171D3DE8EC0B}"/>
                      </a:ext>
                    </a:extLst>
                  </p:cNvPr>
                  <p:cNvCxnSpPr>
                    <a:cxnSpLocks/>
                    <a:stCxn id="112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Arrow Connector 98">
                    <a:extLst>
                      <a:ext uri="{FF2B5EF4-FFF2-40B4-BE49-F238E27FC236}">
                        <a16:creationId xmlns:a16="http://schemas.microsoft.com/office/drawing/2014/main" id="{A092393E-4AED-B54A-9F5D-2FC9BEA23F8C}"/>
                      </a:ext>
                    </a:extLst>
                  </p:cNvPr>
                  <p:cNvCxnSpPr>
                    <a:cxnSpLocks/>
                    <a:stCxn id="112" idx="6"/>
                    <a:endCxn id="107" idx="2"/>
                  </p:cNvCxnSpPr>
                  <p:nvPr/>
                </p:nvCxnSpPr>
                <p:spPr>
                  <a:xfrm flipV="1">
                    <a:off x="1778017" y="2235951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Arrow Connector 99">
                    <a:extLst>
                      <a:ext uri="{FF2B5EF4-FFF2-40B4-BE49-F238E27FC236}">
                        <a16:creationId xmlns:a16="http://schemas.microsoft.com/office/drawing/2014/main" id="{6C96F52A-B639-124C-AF89-E0FE446D16A7}"/>
                      </a:ext>
                    </a:extLst>
                  </p:cNvPr>
                  <p:cNvCxnSpPr>
                    <a:cxnSpLocks/>
                    <a:stCxn id="112" idx="6"/>
                    <a:endCxn id="108" idx="2"/>
                  </p:cNvCxnSpPr>
                  <p:nvPr/>
                </p:nvCxnSpPr>
                <p:spPr>
                  <a:xfrm>
                    <a:off x="1778017" y="2407219"/>
                    <a:ext cx="490695" cy="26248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Arrow Connector 100">
                    <a:extLst>
                      <a:ext uri="{FF2B5EF4-FFF2-40B4-BE49-F238E27FC236}">
                        <a16:creationId xmlns:a16="http://schemas.microsoft.com/office/drawing/2014/main" id="{58CA3D21-D96C-0640-BB0F-C27649BD5D19}"/>
                      </a:ext>
                    </a:extLst>
                  </p:cNvPr>
                  <p:cNvCxnSpPr>
                    <a:cxnSpLocks/>
                    <a:stCxn id="113" idx="6"/>
                    <a:endCxn id="108" idx="2"/>
                  </p:cNvCxnSpPr>
                  <p:nvPr/>
                </p:nvCxnSpPr>
                <p:spPr>
                  <a:xfrm flipV="1">
                    <a:off x="1778017" y="2669703"/>
                    <a:ext cx="490695" cy="17126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Arrow Connector 101">
                    <a:extLst>
                      <a:ext uri="{FF2B5EF4-FFF2-40B4-BE49-F238E27FC236}">
                        <a16:creationId xmlns:a16="http://schemas.microsoft.com/office/drawing/2014/main" id="{0C386B26-3D76-0C4A-8B78-BB21B37A05AF}"/>
                      </a:ext>
                    </a:extLst>
                  </p:cNvPr>
                  <p:cNvCxnSpPr>
                    <a:cxnSpLocks/>
                    <a:stCxn id="113" idx="6"/>
                    <a:endCxn id="107" idx="2"/>
                  </p:cNvCxnSpPr>
                  <p:nvPr/>
                </p:nvCxnSpPr>
                <p:spPr>
                  <a:xfrm flipV="1">
                    <a:off x="1778017" y="2235951"/>
                    <a:ext cx="490695" cy="60502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Arrow Connector 102">
                    <a:extLst>
                      <a:ext uri="{FF2B5EF4-FFF2-40B4-BE49-F238E27FC236}">
                        <a16:creationId xmlns:a16="http://schemas.microsoft.com/office/drawing/2014/main" id="{D80B2F45-676B-854A-B7AA-6BBAF4591E83}"/>
                      </a:ext>
                    </a:extLst>
                  </p:cNvPr>
                  <p:cNvCxnSpPr>
                    <a:cxnSpLocks/>
                    <a:stCxn id="113" idx="6"/>
                    <a:endCxn id="106" idx="2"/>
                  </p:cNvCxnSpPr>
                  <p:nvPr/>
                </p:nvCxnSpPr>
                <p:spPr>
                  <a:xfrm flipV="1">
                    <a:off x="1778017" y="1802199"/>
                    <a:ext cx="490695" cy="1038772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Arrow Connector 103">
                    <a:extLst>
                      <a:ext uri="{FF2B5EF4-FFF2-40B4-BE49-F238E27FC236}">
                        <a16:creationId xmlns:a16="http://schemas.microsoft.com/office/drawing/2014/main" id="{299EB0DE-CE08-844F-81E9-CF503264925C}"/>
                      </a:ext>
                    </a:extLst>
                  </p:cNvPr>
                  <p:cNvCxnSpPr>
                    <a:cxnSpLocks/>
                    <a:stCxn id="113" idx="6"/>
                    <a:endCxn id="105" idx="2"/>
                  </p:cNvCxnSpPr>
                  <p:nvPr/>
                </p:nvCxnSpPr>
                <p:spPr>
                  <a:xfrm flipV="1">
                    <a:off x="1778017" y="1368447"/>
                    <a:ext cx="490695" cy="147252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9231FFE6-F7D2-C441-9E50-3651BB042DEA}"/>
                    </a:ext>
                  </a:extLst>
                </p:cNvPr>
                <p:cNvGrpSpPr/>
                <p:nvPr/>
              </p:nvGrpSpPr>
              <p:grpSpPr>
                <a:xfrm>
                  <a:off x="3103679" y="1540181"/>
                  <a:ext cx="385646" cy="1085544"/>
                  <a:chOff x="3413801" y="3196124"/>
                  <a:chExt cx="385646" cy="1085544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F353E4FC-740D-3C4E-8F75-210D438C9D9E}"/>
                      </a:ext>
                    </a:extLst>
                  </p:cNvPr>
                  <p:cNvSpPr/>
                  <p:nvPr/>
                </p:nvSpPr>
                <p:spPr>
                  <a:xfrm>
                    <a:off x="3413801" y="3196124"/>
                    <a:ext cx="385646" cy="378930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B5501454-04D8-D44A-89C8-0CCC9FC8C374}"/>
                      </a:ext>
                    </a:extLst>
                  </p:cNvPr>
                  <p:cNvSpPr/>
                  <p:nvPr/>
                </p:nvSpPr>
                <p:spPr>
                  <a:xfrm>
                    <a:off x="3416987" y="3904967"/>
                    <a:ext cx="376701" cy="376701"/>
                  </a:xfrm>
                  <a:prstGeom prst="ellipse">
                    <a:avLst/>
                  </a:prstGeom>
                  <a:grp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653CF413-5879-B049-8D81-1D9190C2E861}"/>
                    </a:ext>
                  </a:extLst>
                </p:cNvPr>
                <p:cNvGrpSpPr/>
                <p:nvPr/>
              </p:nvGrpSpPr>
              <p:grpSpPr>
                <a:xfrm>
                  <a:off x="2561789" y="1368447"/>
                  <a:ext cx="545076" cy="1301256"/>
                  <a:chOff x="2409389" y="1216047"/>
                  <a:chExt cx="545076" cy="1301256"/>
                </a:xfrm>
              </p:grpSpPr>
              <p:cxnSp>
                <p:nvCxnSpPr>
                  <p:cNvPr id="75" name="Straight Arrow Connector 74">
                    <a:extLst>
                      <a:ext uri="{FF2B5EF4-FFF2-40B4-BE49-F238E27FC236}">
                        <a16:creationId xmlns:a16="http://schemas.microsoft.com/office/drawing/2014/main" id="{35184E3F-63FB-5D49-93BD-3E3C47C43F9D}"/>
                      </a:ext>
                    </a:extLst>
                  </p:cNvPr>
                  <p:cNvCxnSpPr>
                    <a:cxnSpLocks/>
                    <a:stCxn id="105" idx="6"/>
                    <a:endCxn id="83" idx="2"/>
                  </p:cNvCxnSpPr>
                  <p:nvPr/>
                </p:nvCxnSpPr>
                <p:spPr>
                  <a:xfrm>
                    <a:off x="2409389" y="1216047"/>
                    <a:ext cx="541890" cy="36119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5BAF8555-31EE-584D-8B17-B4B2A8B35FDA}"/>
                      </a:ext>
                    </a:extLst>
                  </p:cNvPr>
                  <p:cNvCxnSpPr>
                    <a:cxnSpLocks/>
                    <a:stCxn id="105" idx="6"/>
                    <a:endCxn id="84" idx="2"/>
                  </p:cNvCxnSpPr>
                  <p:nvPr/>
                </p:nvCxnSpPr>
                <p:spPr>
                  <a:xfrm>
                    <a:off x="2409389" y="1216047"/>
                    <a:ext cx="545076" cy="106892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Arrow Connector 76">
                    <a:extLst>
                      <a:ext uri="{FF2B5EF4-FFF2-40B4-BE49-F238E27FC236}">
                        <a16:creationId xmlns:a16="http://schemas.microsoft.com/office/drawing/2014/main" id="{3CDA2626-4A99-2E47-B606-1CAC9C45CDA4}"/>
                      </a:ext>
                    </a:extLst>
                  </p:cNvPr>
                  <p:cNvCxnSpPr>
                    <a:cxnSpLocks/>
                    <a:stCxn id="106" idx="6"/>
                    <a:endCxn id="84" idx="2"/>
                  </p:cNvCxnSpPr>
                  <p:nvPr/>
                </p:nvCxnSpPr>
                <p:spPr>
                  <a:xfrm>
                    <a:off x="2409389" y="1649799"/>
                    <a:ext cx="545076" cy="635176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Arrow Connector 77">
                    <a:extLst>
                      <a:ext uri="{FF2B5EF4-FFF2-40B4-BE49-F238E27FC236}">
                        <a16:creationId xmlns:a16="http://schemas.microsoft.com/office/drawing/2014/main" id="{32B82B10-7504-9F46-ADCA-5C93D8DF57EE}"/>
                      </a:ext>
                    </a:extLst>
                  </p:cNvPr>
                  <p:cNvCxnSpPr>
                    <a:cxnSpLocks/>
                    <a:stCxn id="106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7255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Arrow Connector 78">
                    <a:extLst>
                      <a:ext uri="{FF2B5EF4-FFF2-40B4-BE49-F238E27FC236}">
                        <a16:creationId xmlns:a16="http://schemas.microsoft.com/office/drawing/2014/main" id="{A7EDE973-18EE-834C-AE3A-0F7791B65E39}"/>
                      </a:ext>
                    </a:extLst>
                  </p:cNvPr>
                  <p:cNvCxnSpPr>
                    <a:cxnSpLocks/>
                    <a:stCxn id="107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50630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Arrow Connector 79">
                    <a:extLst>
                      <a:ext uri="{FF2B5EF4-FFF2-40B4-BE49-F238E27FC236}">
                        <a16:creationId xmlns:a16="http://schemas.microsoft.com/office/drawing/2014/main" id="{FB54EC22-9BB8-0F48-9251-887503A7F321}"/>
                      </a:ext>
                    </a:extLst>
                  </p:cNvPr>
                  <p:cNvCxnSpPr>
                    <a:cxnSpLocks/>
                    <a:stCxn id="107" idx="6"/>
                    <a:endCxn id="84" idx="2"/>
                  </p:cNvCxnSpPr>
                  <p:nvPr/>
                </p:nvCxnSpPr>
                <p:spPr>
                  <a:xfrm>
                    <a:off x="2409389" y="2083551"/>
                    <a:ext cx="545076" cy="20142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Arrow Connector 80">
                    <a:extLst>
                      <a:ext uri="{FF2B5EF4-FFF2-40B4-BE49-F238E27FC236}">
                        <a16:creationId xmlns:a16="http://schemas.microsoft.com/office/drawing/2014/main" id="{B4540E0D-8A7E-5148-BDFC-DFCC8AC02004}"/>
                      </a:ext>
                    </a:extLst>
                  </p:cNvPr>
                  <p:cNvCxnSpPr>
                    <a:cxnSpLocks/>
                    <a:stCxn id="108" idx="6"/>
                    <a:endCxn id="83" idx="2"/>
                  </p:cNvCxnSpPr>
                  <p:nvPr/>
                </p:nvCxnSpPr>
                <p:spPr>
                  <a:xfrm flipV="1">
                    <a:off x="2409389" y="1577246"/>
                    <a:ext cx="541890" cy="94005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Arrow Connector 81">
                    <a:extLst>
                      <a:ext uri="{FF2B5EF4-FFF2-40B4-BE49-F238E27FC236}">
                        <a16:creationId xmlns:a16="http://schemas.microsoft.com/office/drawing/2014/main" id="{0DCA128F-6745-E748-BC7B-687CF7692B1C}"/>
                      </a:ext>
                    </a:extLst>
                  </p:cNvPr>
                  <p:cNvCxnSpPr>
                    <a:cxnSpLocks/>
                    <a:stCxn id="108" idx="6"/>
                    <a:endCxn id="84" idx="2"/>
                  </p:cNvCxnSpPr>
                  <p:nvPr/>
                </p:nvCxnSpPr>
                <p:spPr>
                  <a:xfrm flipV="1">
                    <a:off x="2409389" y="2284975"/>
                    <a:ext cx="545076" cy="232328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65" name="Picture 64">
                <a:extLst>
                  <a:ext uri="{FF2B5EF4-FFF2-40B4-BE49-F238E27FC236}">
                    <a16:creationId xmlns:a16="http://schemas.microsoft.com/office/drawing/2014/main" id="{0E4A5679-2CC0-9C42-AF77-8008CEC62E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0297" y="1577304"/>
                <a:ext cx="318997" cy="357663"/>
              </a:xfrm>
              <a:prstGeom prst="rect">
                <a:avLst/>
              </a:prstGeom>
            </p:spPr>
          </p:pic>
        </p:grp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8F016C-DF7A-1C49-9076-0A3203D88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736364" y="2264888"/>
              <a:ext cx="297387" cy="291981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4BC61B4-8752-ED4A-A028-97849A923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212947" y="2248208"/>
              <a:ext cx="316095" cy="3103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50028640-7677-B343-A09D-E0556065D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221588" y="2974212"/>
              <a:ext cx="317916" cy="312136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DA957E9A-AF39-B74A-A170-9FBBABA77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735427" y="2981828"/>
              <a:ext cx="285991" cy="280791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86B32FFB-8AC8-8343-A732-B409DB24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2594059" y="1807978"/>
              <a:ext cx="524369" cy="23169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DC2D7A7F-2F06-A341-A89A-4F333AFA3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210902" y="1809045"/>
              <a:ext cx="579612" cy="262205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DB4CD3E3-98F0-8E4C-83C4-ACFB31D5AB52}"/>
                </a:ext>
              </a:extLst>
            </p:cNvPr>
            <p:cNvSpPr/>
            <p:nvPr/>
          </p:nvSpPr>
          <p:spPr>
            <a:xfrm>
              <a:off x="3172389" y="2125459"/>
              <a:ext cx="473541" cy="1272809"/>
            </a:xfrm>
            <a:prstGeom prst="roundRect">
              <a:avLst/>
            </a:prstGeom>
            <a:noFill/>
            <a:ln w="254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FDAC33B2-77AF-764B-BBEB-2C6034378BA5}"/>
              </a:ext>
            </a:extLst>
          </p:cNvPr>
          <p:cNvCxnSpPr>
            <a:cxnSpLocks/>
          </p:cNvCxnSpPr>
          <p:nvPr/>
        </p:nvCxnSpPr>
        <p:spPr>
          <a:xfrm>
            <a:off x="3505584" y="1851294"/>
            <a:ext cx="648565" cy="960607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A589ADB-B434-9741-9BD8-618417EDE722}"/>
              </a:ext>
            </a:extLst>
          </p:cNvPr>
          <p:cNvCxnSpPr>
            <a:cxnSpLocks/>
          </p:cNvCxnSpPr>
          <p:nvPr/>
        </p:nvCxnSpPr>
        <p:spPr>
          <a:xfrm flipH="1">
            <a:off x="5301182" y="2067112"/>
            <a:ext cx="764818" cy="518242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2" name="Picture 131">
            <a:extLst>
              <a:ext uri="{FF2B5EF4-FFF2-40B4-BE49-F238E27FC236}">
                <a16:creationId xmlns:a16="http://schemas.microsoft.com/office/drawing/2014/main" id="{5C7E8CF1-D7D4-9C42-8A2C-B9871D00D6B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3500" y="2352052"/>
            <a:ext cx="278148" cy="185432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963F5230-E0F9-AC45-83BA-A71EB5077B1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471" y="2888960"/>
            <a:ext cx="300766" cy="194613"/>
          </a:xfrm>
          <a:prstGeom prst="rect">
            <a:avLst/>
          </a:prstGeom>
        </p:spPr>
      </p:pic>
      <p:pic>
        <p:nvPicPr>
          <p:cNvPr id="134" name="Picture 133" descr="A collage of a person's face&#10;&#10;Description automatically generated">
            <a:extLst>
              <a:ext uri="{FF2B5EF4-FFF2-40B4-BE49-F238E27FC236}">
                <a16:creationId xmlns:a16="http://schemas.microsoft.com/office/drawing/2014/main" id="{8F986593-D701-4B46-B902-CE9D010BF8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3" t="-438" r="87500" b="83196"/>
          <a:stretch/>
        </p:blipFill>
        <p:spPr>
          <a:xfrm>
            <a:off x="2993522" y="1367155"/>
            <a:ext cx="447273" cy="503095"/>
          </a:xfrm>
          <a:prstGeom prst="rect">
            <a:avLst/>
          </a:prstGeom>
        </p:spPr>
      </p:pic>
      <p:pic>
        <p:nvPicPr>
          <p:cNvPr id="135" name="Picture 134" descr="A collage of a person's face&#10;&#10;Description automatically generated">
            <a:extLst>
              <a:ext uri="{FF2B5EF4-FFF2-40B4-BE49-F238E27FC236}">
                <a16:creationId xmlns:a16="http://schemas.microsoft.com/office/drawing/2014/main" id="{246F04EA-4759-F240-935E-F516BC4BF0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503" b="82758"/>
          <a:stretch/>
        </p:blipFill>
        <p:spPr>
          <a:xfrm>
            <a:off x="467940" y="2726117"/>
            <a:ext cx="446671" cy="502417"/>
          </a:xfrm>
          <a:prstGeom prst="rect">
            <a:avLst/>
          </a:prstGeom>
        </p:spPr>
      </p:pic>
      <p:pic>
        <p:nvPicPr>
          <p:cNvPr id="136" name="Picture 135" descr="A collage of a person's face&#10;&#10;Description automatically generated">
            <a:extLst>
              <a:ext uri="{FF2B5EF4-FFF2-40B4-BE49-F238E27FC236}">
                <a16:creationId xmlns:a16="http://schemas.microsoft.com/office/drawing/2014/main" id="{CB523E91-BECF-C346-A6F7-885DD26127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3" t="-438" r="87500" b="83196"/>
          <a:stretch/>
        </p:blipFill>
        <p:spPr>
          <a:xfrm>
            <a:off x="470521" y="2166840"/>
            <a:ext cx="447273" cy="503095"/>
          </a:xfrm>
          <a:prstGeom prst="rect">
            <a:avLst/>
          </a:prstGeom>
        </p:spPr>
      </p:pic>
      <p:pic>
        <p:nvPicPr>
          <p:cNvPr id="137" name="Picture 136" descr="A collage of a person's face&#10;&#10;Description automatically generated">
            <a:extLst>
              <a:ext uri="{FF2B5EF4-FFF2-40B4-BE49-F238E27FC236}">
                <a16:creationId xmlns:a16="http://schemas.microsoft.com/office/drawing/2014/main" id="{78CCE263-D005-AF4C-8CAB-C31FA749FB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503" b="82758"/>
          <a:stretch/>
        </p:blipFill>
        <p:spPr>
          <a:xfrm>
            <a:off x="5929440" y="1822557"/>
            <a:ext cx="446671" cy="502417"/>
          </a:xfrm>
          <a:prstGeom prst="rect">
            <a:avLst/>
          </a:prstGeom>
        </p:spPr>
      </p:pic>
      <p:pic>
        <p:nvPicPr>
          <p:cNvPr id="138" name="Picture 137" descr="Chart&#10;&#10;Description automatically generated">
            <a:extLst>
              <a:ext uri="{FF2B5EF4-FFF2-40B4-BE49-F238E27FC236}">
                <a16:creationId xmlns:a16="http://schemas.microsoft.com/office/drawing/2014/main" id="{F146C487-2375-1B4A-BF09-880B759DF7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4413347" y="2749116"/>
            <a:ext cx="886257" cy="1800531"/>
          </a:xfrm>
          <a:prstGeom prst="rect">
            <a:avLst/>
          </a:prstGeom>
        </p:spPr>
      </p:pic>
      <p:pic>
        <p:nvPicPr>
          <p:cNvPr id="139" name="Picture 138" descr="A collage of a person's face&#10;&#10;Description automatically generated">
            <a:extLst>
              <a:ext uri="{FF2B5EF4-FFF2-40B4-BE49-F238E27FC236}">
                <a16:creationId xmlns:a16="http://schemas.microsoft.com/office/drawing/2014/main" id="{05E2CDA4-7197-8E4F-B9F6-D6BC593EE2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" t="82927" r="88361" b="-169"/>
          <a:stretch/>
        </p:blipFill>
        <p:spPr>
          <a:xfrm>
            <a:off x="5247134" y="4084670"/>
            <a:ext cx="564249" cy="634670"/>
          </a:xfrm>
          <a:prstGeom prst="rect">
            <a:avLst/>
          </a:prstGeom>
        </p:spPr>
      </p:pic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8541340B-0052-CA42-93AC-3FDCE9F60BEC}"/>
              </a:ext>
            </a:extLst>
          </p:cNvPr>
          <p:cNvCxnSpPr>
            <a:cxnSpLocks/>
          </p:cNvCxnSpPr>
          <p:nvPr/>
        </p:nvCxnSpPr>
        <p:spPr>
          <a:xfrm flipH="1" flipV="1">
            <a:off x="4846855" y="3662201"/>
            <a:ext cx="389758" cy="422469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156FB2B6-129E-6845-9DC4-B0B35588ACB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349431" y="3518654"/>
            <a:ext cx="829286" cy="244286"/>
          </a:xfrm>
          <a:prstGeom prst="rect">
            <a:avLst/>
          </a:prstGeom>
        </p:spPr>
      </p:pic>
      <p:pic>
        <p:nvPicPr>
          <p:cNvPr id="144" name="Picture 143" descr="A collage of a person's face&#10;&#10;Description automatically generated">
            <a:extLst>
              <a:ext uri="{FF2B5EF4-FFF2-40B4-BE49-F238E27FC236}">
                <a16:creationId xmlns:a16="http://schemas.microsoft.com/office/drawing/2014/main" id="{6E8AB70E-C8FC-3F45-B817-2EA402811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" t="82927" r="88361" b="-169"/>
          <a:stretch/>
        </p:blipFill>
        <p:spPr>
          <a:xfrm>
            <a:off x="458677" y="3253013"/>
            <a:ext cx="446671" cy="502418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94CB59A2-65E4-6842-A59F-CBA4F4A1D9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70" y="3408853"/>
            <a:ext cx="311978" cy="211044"/>
          </a:xfrm>
          <a:prstGeom prst="rect">
            <a:avLst/>
          </a:prstGeom>
        </p:spPr>
      </p:pic>
      <p:sp>
        <p:nvSpPr>
          <p:cNvPr id="146" name="Right Arrow 145">
            <a:extLst>
              <a:ext uri="{FF2B5EF4-FFF2-40B4-BE49-F238E27FC236}">
                <a16:creationId xmlns:a16="http://schemas.microsoft.com/office/drawing/2014/main" id="{5DFAF9C3-C376-DD41-9335-33DCF7D65C9F}"/>
              </a:ext>
            </a:extLst>
          </p:cNvPr>
          <p:cNvSpPr/>
          <p:nvPr/>
        </p:nvSpPr>
        <p:spPr>
          <a:xfrm>
            <a:off x="1011107" y="3357999"/>
            <a:ext cx="156761" cy="260028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5510BA1-CE86-5440-B454-8F86ED509247}"/>
              </a:ext>
            </a:extLst>
          </p:cNvPr>
          <p:cNvGrpSpPr/>
          <p:nvPr/>
        </p:nvGrpSpPr>
        <p:grpSpPr>
          <a:xfrm>
            <a:off x="4534779" y="1462730"/>
            <a:ext cx="617796" cy="1094007"/>
            <a:chOff x="4534779" y="1462730"/>
            <a:chExt cx="617796" cy="1094007"/>
          </a:xfrm>
        </p:grpSpPr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7B1A71A-665E-1645-8C1C-01B3036FC2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4779" y="2001878"/>
              <a:ext cx="285118" cy="554859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8" name="Picture 147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FEBF1645-96BE-DA4F-9ACD-936293527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8115" r="50325" b="83539"/>
            <a:stretch/>
          </p:blipFill>
          <p:spPr>
            <a:xfrm>
              <a:off x="4705903" y="1462730"/>
              <a:ext cx="446672" cy="477051"/>
            </a:xfrm>
            <a:prstGeom prst="rect">
              <a:avLst/>
            </a:prstGeom>
          </p:spPr>
        </p:pic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DF47D1D4-96F0-394C-8C20-A36D6408E91C}"/>
              </a:ext>
            </a:extLst>
          </p:cNvPr>
          <p:cNvGrpSpPr/>
          <p:nvPr/>
        </p:nvGrpSpPr>
        <p:grpSpPr>
          <a:xfrm>
            <a:off x="3360217" y="3249251"/>
            <a:ext cx="1187369" cy="956720"/>
            <a:chOff x="3360217" y="3249251"/>
            <a:chExt cx="1187369" cy="956720"/>
          </a:xfrm>
        </p:grpSpPr>
        <p:pic>
          <p:nvPicPr>
            <p:cNvPr id="151" name="Picture 150" descr="A collage of a person's face&#10;&#10;Description automatically generated">
              <a:extLst>
                <a:ext uri="{FF2B5EF4-FFF2-40B4-BE49-F238E27FC236}">
                  <a16:creationId xmlns:a16="http://schemas.microsoft.com/office/drawing/2014/main" id="{E4E70CD9-B49B-5C44-B1C3-11EC1456A2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21" t="33715" r="75919" b="49898"/>
            <a:stretch/>
          </p:blipFill>
          <p:spPr>
            <a:xfrm>
              <a:off x="3360217" y="3731085"/>
              <a:ext cx="435061" cy="474886"/>
            </a:xfrm>
            <a:prstGeom prst="rect">
              <a:avLst/>
            </a:prstGeom>
          </p:spPr>
        </p:pic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E20D8EBB-8FC7-884A-B017-B1C6A1F965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9117" y="3249251"/>
              <a:ext cx="698469" cy="66409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9" name="Picture 158">
            <a:extLst>
              <a:ext uri="{FF2B5EF4-FFF2-40B4-BE49-F238E27FC236}">
                <a16:creationId xmlns:a16="http://schemas.microsoft.com/office/drawing/2014/main" id="{B225A8DF-6396-9143-A60D-18FB4DADAC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4907" y="1516069"/>
            <a:ext cx="345374" cy="230249"/>
          </a:xfrm>
          <a:prstGeom prst="rect">
            <a:avLst/>
          </a:prstGeom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AFCBBBC3-654B-0046-832D-EDCFF55A3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2458" y="1569884"/>
            <a:ext cx="335472" cy="217070"/>
          </a:xfrm>
          <a:prstGeom prst="rect">
            <a:avLst/>
          </a:prstGeom>
        </p:spPr>
      </p:pic>
      <p:pic>
        <p:nvPicPr>
          <p:cNvPr id="161" name="Picture 160">
            <a:extLst>
              <a:ext uri="{FF2B5EF4-FFF2-40B4-BE49-F238E27FC236}">
                <a16:creationId xmlns:a16="http://schemas.microsoft.com/office/drawing/2014/main" id="{C10D930E-32C6-3042-B66C-3DA74DCA25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5132" y="4760082"/>
            <a:ext cx="311978" cy="2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4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1237</Words>
  <Application>Microsoft Office PowerPoint</Application>
  <PresentationFormat>Widescreen</PresentationFormat>
  <Paragraphs>182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Variational Auto-Encoders (Part 2)</vt:lpstr>
      <vt:lpstr>What we’ll learn about Variational Auto-Encoders:</vt:lpstr>
      <vt:lpstr>PowerPoint Presentation</vt:lpstr>
      <vt:lpstr>VAE: Generating new data by sampling from prior</vt:lpstr>
      <vt:lpstr>Generating (synthesizing) new data with VAE</vt:lpstr>
      <vt:lpstr>Generating (synthesizing) new data with VAE</vt:lpstr>
      <vt:lpstr>Interpolating between different inputs with VAE</vt:lpstr>
      <vt:lpstr>Interpolating between inputs: basic AE vs VAE</vt:lpstr>
      <vt:lpstr>Interpolation with a VAE gives “smoothly” changing output</vt:lpstr>
      <vt:lpstr>Interpolation with a VAE gives “smoothly” changing output</vt:lpstr>
      <vt:lpstr>Altering specific features of data with VAE</vt:lpstr>
      <vt:lpstr>Altering specific features of data with VAE</vt:lpstr>
      <vt:lpstr>Altering specific features of data with VAE</vt:lpstr>
      <vt:lpstr>Altering specific features of data with VAE</vt:lpstr>
      <vt:lpstr>Altering specific features of data with basic Auto-Encoder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Kamnitsas, Konstantinos</dc:creator>
  <cp:lastModifiedBy>Jinming Duan (Computer Science)</cp:lastModifiedBy>
  <cp:revision>2958</cp:revision>
  <dcterms:created xsi:type="dcterms:W3CDTF">2021-09-03T10:08:57Z</dcterms:created>
  <dcterms:modified xsi:type="dcterms:W3CDTF">2022-11-25T13:33:49Z</dcterms:modified>
</cp:coreProperties>
</file>

<file path=docProps/thumbnail.jpeg>
</file>